
<file path=[Content_Types].xml><?xml version="1.0" encoding="utf-8"?>
<Types xmlns="http://schemas.openxmlformats.org/package/2006/content-types">
  <Default Extension="emf" ContentType="image/x-emf"/>
  <Default Extension="jpg" ContentType="image/jpeg"/>
  <Default Extension="png" ContentType="image/png"/>
  <Default Extension="pptx" ContentType="application/vnd.openxmlformats-officedocument.presentationml.presentation"/>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21"/>
  </p:notesMasterIdLst>
  <p:sldIdLst>
    <p:sldId id="274" r:id="rId2"/>
    <p:sldId id="256" r:id="rId3"/>
    <p:sldId id="257" r:id="rId4"/>
    <p:sldId id="273"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nknown Use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94" autoAdjust="0"/>
    <p:restoredTop sz="94610"/>
  </p:normalViewPr>
  <p:slideViewPr>
    <p:cSldViewPr snapToGrid="0" snapToObjects="1">
      <p:cViewPr varScale="1">
        <p:scale>
          <a:sx n="71" d="100"/>
          <a:sy n="71" d="100"/>
        </p:scale>
        <p:origin x="48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451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GB"/>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4747586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1456366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7202297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7936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1089232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GB"/>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7/30/2024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2670850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7/30/2024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1567061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GB"/>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GB"/>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GB"/>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7/30/2024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1954188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7/30/2024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5292810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7/30/2024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3765232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GB"/>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GB"/>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0841130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GB"/>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GB"/>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GB"/>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1647670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dirty="0"/>
              <a:t>7/30/2024</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355860164"/>
      </p:ext>
    </p:extLst>
  </p:cSld>
  <p:clrMap bg1="dk1" tx1="lt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package" Target="../embeddings/Microsoft_PowerPoint_Presentation.pptx"/><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2.jpg"/><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hyperlink" Target="https://www.youtube.com/watch?v=iaIW3CO4rcY&amp;ab_channel=CrashCourse"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labelyourdata.com/articles/artificial-intelligence-solutions-for-major-industries" TargetMode="External"/><Relationship Id="rId3" Type="http://schemas.openxmlformats.org/officeDocument/2006/relationships/image" Target="../media/image3.png"/><Relationship Id="rId7" Type="http://schemas.openxmlformats.org/officeDocument/2006/relationships/hyperlink" Target="https://labelyourdata.com/articles/ai-sound-recognition"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hyperlink" Target="https://labelyourdata.com/articles/top-free-image-annotation-tool#image_classification" TargetMode="Externa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png"/><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544D2-95B9-4C85-92E1-D7BAC25844F8}"/>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7A9D5374-B53F-4DBF-A2B2-80E45CF34A9F}"/>
              </a:ext>
            </a:extLst>
          </p:cNvPr>
          <p:cNvSpPr>
            <a:spLocks noGrp="1"/>
          </p:cNvSpPr>
          <p:nvPr>
            <p:ph type="subTitle" idx="1"/>
          </p:nvPr>
        </p:nvSpPr>
        <p:spPr/>
        <p:txBody>
          <a:bodyPr/>
          <a:lstStyle/>
          <a:p>
            <a:endParaRPr lang="en-US"/>
          </a:p>
        </p:txBody>
      </p:sp>
      <p:graphicFrame>
        <p:nvGraphicFramePr>
          <p:cNvPr id="4" name="Object 3">
            <a:hlinkClick r:id="" action="ppaction://ole?verb=0"/>
            <a:extLst>
              <a:ext uri="{FF2B5EF4-FFF2-40B4-BE49-F238E27FC236}">
                <a16:creationId xmlns:a16="http://schemas.microsoft.com/office/drawing/2014/main" id="{B6DADE1B-70B7-4832-85F2-ED7CF02E153D}"/>
              </a:ext>
            </a:extLst>
          </p:cNvPr>
          <p:cNvGraphicFramePr>
            <a:graphicFrameLocks noChangeAspect="1"/>
          </p:cNvGraphicFramePr>
          <p:nvPr>
            <p:extLst>
              <p:ext uri="{D42A27DB-BD31-4B8C-83A1-F6EECF244321}">
                <p14:modId xmlns:p14="http://schemas.microsoft.com/office/powerpoint/2010/main" val="4129384813"/>
              </p:ext>
            </p:extLst>
          </p:nvPr>
        </p:nvGraphicFramePr>
        <p:xfrm>
          <a:off x="4777740" y="0"/>
          <a:ext cx="9646920" cy="9121140"/>
        </p:xfrm>
        <a:graphic>
          <a:graphicData uri="http://schemas.openxmlformats.org/presentationml/2006/ole">
            <mc:AlternateContent xmlns:mc="http://schemas.openxmlformats.org/markup-compatibility/2006">
              <mc:Choice xmlns:v="urn:schemas-microsoft-com:vml" Requires="v">
                <p:oleObj spid="_x0000_s1028" name="Presentation" r:id="rId3" imgW="3784367" imgH="5360154" progId="PowerPoint.Show.12">
                  <p:embed/>
                </p:oleObj>
              </mc:Choice>
              <mc:Fallback>
                <p:oleObj name="Presentation" r:id="rId3" imgW="3784367" imgH="5360154" progId="PowerPoint.Show.12">
                  <p:embed/>
                  <p:pic>
                    <p:nvPicPr>
                      <p:cNvPr id="0" name=""/>
                      <p:cNvPicPr/>
                      <p:nvPr/>
                    </p:nvPicPr>
                    <p:blipFill>
                      <a:blip r:embed="rId4"/>
                      <a:stretch>
                        <a:fillRect/>
                      </a:stretch>
                    </p:blipFill>
                    <p:spPr>
                      <a:xfrm>
                        <a:off x="4777740" y="0"/>
                        <a:ext cx="9646920" cy="9121140"/>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BAC3BF7C-86A3-4A65-BB8F-A1CDB3CBD75C}"/>
              </a:ext>
            </a:extLst>
          </p:cNvPr>
          <p:cNvPicPr>
            <a:picLocks noChangeAspect="1"/>
          </p:cNvPicPr>
          <p:nvPr/>
        </p:nvPicPr>
        <p:blipFill>
          <a:blip r:embed="rId5"/>
          <a:stretch>
            <a:fillRect/>
          </a:stretch>
        </p:blipFill>
        <p:spPr>
          <a:xfrm>
            <a:off x="0" y="1346837"/>
            <a:ext cx="4777740" cy="5648324"/>
          </a:xfrm>
          <a:prstGeom prst="rect">
            <a:avLst/>
          </a:prstGeom>
        </p:spPr>
      </p:pic>
    </p:spTree>
    <p:extLst>
      <p:ext uri="{BB962C8B-B14F-4D97-AF65-F5344CB8AC3E}">
        <p14:creationId xmlns:p14="http://schemas.microsoft.com/office/powerpoint/2010/main" val="23568274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69915" y="2465903"/>
            <a:ext cx="4946452" cy="3297674"/>
          </a:xfrm>
          <a:prstGeom prst="rect">
            <a:avLst/>
          </a:prstGeom>
        </p:spPr>
      </p:pic>
      <p:sp>
        <p:nvSpPr>
          <p:cNvPr id="6" name="Text 1"/>
          <p:cNvSpPr/>
          <p:nvPr/>
        </p:nvSpPr>
        <p:spPr>
          <a:xfrm>
            <a:off x="6242447" y="594360"/>
            <a:ext cx="7631906" cy="1350169"/>
          </a:xfrm>
          <a:prstGeom prst="rect">
            <a:avLst/>
          </a:prstGeom>
          <a:noFill/>
          <a:ln/>
        </p:spPr>
        <p:txBody>
          <a:bodyPr wrap="square" rtlCol="0" anchor="t"/>
          <a:lstStyle/>
          <a:p>
            <a:pPr marL="0" indent="0">
              <a:lnSpc>
                <a:spcPts val="5316"/>
              </a:lnSpc>
              <a:buNone/>
            </a:pPr>
            <a:r>
              <a:rPr lang="en-US" sz="4252" dirty="0">
                <a:solidFill>
                  <a:srgbClr val="97B8FF"/>
                </a:solidFill>
                <a:latin typeface="Sora" pitchFamily="34" charset="0"/>
                <a:ea typeface="Sora" pitchFamily="34" charset="-122"/>
                <a:cs typeface="Sora" pitchFamily="34" charset="-120"/>
              </a:rPr>
              <a:t>Content-Based Filtering Approaches</a:t>
            </a:r>
            <a:endParaRPr lang="en-US" sz="4252" dirty="0"/>
          </a:p>
        </p:txBody>
      </p:sp>
      <p:sp>
        <p:nvSpPr>
          <p:cNvPr id="7" name="Text 2"/>
          <p:cNvSpPr/>
          <p:nvPr/>
        </p:nvSpPr>
        <p:spPr>
          <a:xfrm>
            <a:off x="6242447" y="2268498"/>
            <a:ext cx="7631906" cy="1036558"/>
          </a:xfrm>
          <a:prstGeom prst="rect">
            <a:avLst/>
          </a:prstGeom>
          <a:noFill/>
          <a:ln/>
        </p:spPr>
        <p:txBody>
          <a:bodyPr wrap="square" rtlCol="0" anchor="t"/>
          <a:lstStyle/>
          <a:p>
            <a:pPr marL="0" indent="0">
              <a:lnSpc>
                <a:spcPts val="2722"/>
              </a:lnSpc>
              <a:buNone/>
            </a:pPr>
            <a:r>
              <a:rPr lang="en-US" sz="1701" dirty="0">
                <a:solidFill>
                  <a:srgbClr val="E0D6DE"/>
                </a:solidFill>
                <a:latin typeface="Noto Sans TC" pitchFamily="34" charset="0"/>
                <a:ea typeface="Noto Sans TC" pitchFamily="34" charset="-122"/>
                <a:cs typeface="Noto Sans TC" pitchFamily="34" charset="-120"/>
              </a:rPr>
              <a:t>Content-based filtering relies on the characteristics of items to generate recommendations. It analyzes the content of items a user has liked and recommends similar items based on shared attributes.</a:t>
            </a:r>
            <a:endParaRPr lang="en-US" sz="1701" dirty="0"/>
          </a:p>
        </p:txBody>
      </p:sp>
      <p:sp>
        <p:nvSpPr>
          <p:cNvPr id="8" name="Shape 3"/>
          <p:cNvSpPr/>
          <p:nvPr/>
        </p:nvSpPr>
        <p:spPr>
          <a:xfrm>
            <a:off x="6242447" y="3548063"/>
            <a:ext cx="3707963" cy="2281118"/>
          </a:xfrm>
          <a:prstGeom prst="roundRect">
            <a:avLst>
              <a:gd name="adj" fmla="val 1705"/>
            </a:avLst>
          </a:prstGeom>
          <a:solidFill>
            <a:srgbClr val="26262B"/>
          </a:solidFill>
          <a:ln/>
        </p:spPr>
        <p:txBody>
          <a:bodyPr/>
          <a:lstStyle/>
          <a:p>
            <a:endParaRPr lang="en-IN"/>
          </a:p>
        </p:txBody>
      </p:sp>
      <p:sp>
        <p:nvSpPr>
          <p:cNvPr id="9" name="Text 4"/>
          <p:cNvSpPr/>
          <p:nvPr/>
        </p:nvSpPr>
        <p:spPr>
          <a:xfrm>
            <a:off x="6458426" y="3764042"/>
            <a:ext cx="2700218" cy="337542"/>
          </a:xfrm>
          <a:prstGeom prst="rect">
            <a:avLst/>
          </a:prstGeom>
          <a:noFill/>
          <a:ln/>
        </p:spPr>
        <p:txBody>
          <a:bodyPr wrap="none" rtlCol="0" anchor="t"/>
          <a:lstStyle/>
          <a:p>
            <a:pPr marL="0" indent="0">
              <a:lnSpc>
                <a:spcPts val="2658"/>
              </a:lnSpc>
              <a:buNone/>
            </a:pPr>
            <a:r>
              <a:rPr lang="en-US" sz="2126" b="1" dirty="0">
                <a:solidFill>
                  <a:srgbClr val="E0D6DE"/>
                </a:solidFill>
                <a:latin typeface="Sora" pitchFamily="34" charset="0"/>
                <a:ea typeface="Sora" pitchFamily="34" charset="-122"/>
                <a:cs typeface="Sora" pitchFamily="34" charset="-120"/>
              </a:rPr>
              <a:t>Genre</a:t>
            </a:r>
            <a:endParaRPr lang="en-US" sz="2126" dirty="0"/>
          </a:p>
        </p:txBody>
      </p:sp>
      <p:sp>
        <p:nvSpPr>
          <p:cNvPr id="10" name="Text 5"/>
          <p:cNvSpPr/>
          <p:nvPr/>
        </p:nvSpPr>
        <p:spPr>
          <a:xfrm>
            <a:off x="6458426" y="4231124"/>
            <a:ext cx="3276005" cy="1036558"/>
          </a:xfrm>
          <a:prstGeom prst="rect">
            <a:avLst/>
          </a:prstGeom>
          <a:noFill/>
          <a:ln/>
        </p:spPr>
        <p:txBody>
          <a:bodyPr wrap="square" rtlCol="0" anchor="t"/>
          <a:lstStyle/>
          <a:p>
            <a:pPr marL="0" indent="0">
              <a:lnSpc>
                <a:spcPts val="2722"/>
              </a:lnSpc>
              <a:buNone/>
            </a:pPr>
            <a:r>
              <a:rPr lang="en-US" sz="1701" dirty="0">
                <a:solidFill>
                  <a:srgbClr val="E0D6DE"/>
                </a:solidFill>
                <a:latin typeface="Noto Sans TC" pitchFamily="34" charset="0"/>
                <a:ea typeface="Noto Sans TC" pitchFamily="34" charset="-122"/>
                <a:cs typeface="Noto Sans TC" pitchFamily="34" charset="-120"/>
              </a:rPr>
              <a:t>Recommending movies of the same genre as those a user has enjoyed.</a:t>
            </a:r>
            <a:endParaRPr lang="en-US" sz="1701" dirty="0"/>
          </a:p>
        </p:txBody>
      </p:sp>
      <p:sp>
        <p:nvSpPr>
          <p:cNvPr id="11" name="Shape 6"/>
          <p:cNvSpPr/>
          <p:nvPr/>
        </p:nvSpPr>
        <p:spPr>
          <a:xfrm>
            <a:off x="10166390" y="3548063"/>
            <a:ext cx="3707963" cy="2281118"/>
          </a:xfrm>
          <a:prstGeom prst="roundRect">
            <a:avLst>
              <a:gd name="adj" fmla="val 1705"/>
            </a:avLst>
          </a:prstGeom>
          <a:solidFill>
            <a:srgbClr val="26262B"/>
          </a:solidFill>
          <a:ln/>
        </p:spPr>
        <p:txBody>
          <a:bodyPr/>
          <a:lstStyle/>
          <a:p>
            <a:endParaRPr lang="en-IN"/>
          </a:p>
        </p:txBody>
      </p:sp>
      <p:sp>
        <p:nvSpPr>
          <p:cNvPr id="12" name="Text 7"/>
          <p:cNvSpPr/>
          <p:nvPr/>
        </p:nvSpPr>
        <p:spPr>
          <a:xfrm>
            <a:off x="10382369" y="3764042"/>
            <a:ext cx="2700218" cy="337542"/>
          </a:xfrm>
          <a:prstGeom prst="rect">
            <a:avLst/>
          </a:prstGeom>
          <a:noFill/>
          <a:ln/>
        </p:spPr>
        <p:txBody>
          <a:bodyPr wrap="none" rtlCol="0" anchor="t"/>
          <a:lstStyle/>
          <a:p>
            <a:pPr marL="0" indent="0">
              <a:lnSpc>
                <a:spcPts val="2658"/>
              </a:lnSpc>
              <a:buNone/>
            </a:pPr>
            <a:r>
              <a:rPr lang="en-US" sz="2126" b="1" dirty="0">
                <a:solidFill>
                  <a:srgbClr val="E0D6DE"/>
                </a:solidFill>
                <a:latin typeface="Sora" pitchFamily="34" charset="0"/>
                <a:ea typeface="Sora" pitchFamily="34" charset="-122"/>
                <a:cs typeface="Sora" pitchFamily="34" charset="-120"/>
              </a:rPr>
              <a:t>Director</a:t>
            </a:r>
            <a:endParaRPr lang="en-US" sz="2126" dirty="0"/>
          </a:p>
        </p:txBody>
      </p:sp>
      <p:sp>
        <p:nvSpPr>
          <p:cNvPr id="13" name="Text 8"/>
          <p:cNvSpPr/>
          <p:nvPr/>
        </p:nvSpPr>
        <p:spPr>
          <a:xfrm>
            <a:off x="10382369" y="4231124"/>
            <a:ext cx="3276005" cy="1382078"/>
          </a:xfrm>
          <a:prstGeom prst="rect">
            <a:avLst/>
          </a:prstGeom>
          <a:noFill/>
          <a:ln/>
        </p:spPr>
        <p:txBody>
          <a:bodyPr wrap="square" rtlCol="0" anchor="t"/>
          <a:lstStyle/>
          <a:p>
            <a:pPr marL="0" indent="0">
              <a:lnSpc>
                <a:spcPts val="2722"/>
              </a:lnSpc>
              <a:buNone/>
            </a:pPr>
            <a:r>
              <a:rPr lang="en-US" sz="1701" dirty="0">
                <a:solidFill>
                  <a:srgbClr val="E0D6DE"/>
                </a:solidFill>
                <a:latin typeface="Noto Sans TC" pitchFamily="34" charset="0"/>
                <a:ea typeface="Noto Sans TC" pitchFamily="34" charset="-122"/>
                <a:cs typeface="Noto Sans TC" pitchFamily="34" charset="-120"/>
              </a:rPr>
              <a:t>Suggesting movies by the same director, leveraging a user's affinity for a particular director's style.</a:t>
            </a:r>
            <a:endParaRPr lang="en-US" sz="1701" dirty="0"/>
          </a:p>
        </p:txBody>
      </p:sp>
      <p:sp>
        <p:nvSpPr>
          <p:cNvPr id="14" name="Shape 9"/>
          <p:cNvSpPr/>
          <p:nvPr/>
        </p:nvSpPr>
        <p:spPr>
          <a:xfrm>
            <a:off x="6242447" y="6045160"/>
            <a:ext cx="7631906" cy="1590080"/>
          </a:xfrm>
          <a:prstGeom prst="roundRect">
            <a:avLst>
              <a:gd name="adj" fmla="val 2445"/>
            </a:avLst>
          </a:prstGeom>
          <a:solidFill>
            <a:srgbClr val="26262B"/>
          </a:solidFill>
          <a:ln/>
        </p:spPr>
        <p:txBody>
          <a:bodyPr/>
          <a:lstStyle/>
          <a:p>
            <a:endParaRPr lang="en-IN"/>
          </a:p>
        </p:txBody>
      </p:sp>
      <p:sp>
        <p:nvSpPr>
          <p:cNvPr id="15" name="Text 10"/>
          <p:cNvSpPr/>
          <p:nvPr/>
        </p:nvSpPr>
        <p:spPr>
          <a:xfrm>
            <a:off x="6458426" y="6261140"/>
            <a:ext cx="2700218" cy="337542"/>
          </a:xfrm>
          <a:prstGeom prst="rect">
            <a:avLst/>
          </a:prstGeom>
          <a:noFill/>
          <a:ln/>
        </p:spPr>
        <p:txBody>
          <a:bodyPr wrap="none" rtlCol="0" anchor="t"/>
          <a:lstStyle/>
          <a:p>
            <a:pPr marL="0" indent="0">
              <a:lnSpc>
                <a:spcPts val="2658"/>
              </a:lnSpc>
              <a:buNone/>
            </a:pPr>
            <a:r>
              <a:rPr lang="en-US" sz="2126" b="1" dirty="0">
                <a:solidFill>
                  <a:srgbClr val="E0D6DE"/>
                </a:solidFill>
                <a:latin typeface="Sora" pitchFamily="34" charset="0"/>
                <a:ea typeface="Sora" pitchFamily="34" charset="-122"/>
                <a:cs typeface="Sora" pitchFamily="34" charset="-120"/>
              </a:rPr>
              <a:t>Actors</a:t>
            </a:r>
            <a:endParaRPr lang="en-US" sz="2126" dirty="0"/>
          </a:p>
        </p:txBody>
      </p:sp>
      <p:sp>
        <p:nvSpPr>
          <p:cNvPr id="16" name="Text 11"/>
          <p:cNvSpPr/>
          <p:nvPr/>
        </p:nvSpPr>
        <p:spPr>
          <a:xfrm>
            <a:off x="6458426" y="6728222"/>
            <a:ext cx="7199948" cy="691039"/>
          </a:xfrm>
          <a:prstGeom prst="rect">
            <a:avLst/>
          </a:prstGeom>
          <a:noFill/>
          <a:ln/>
        </p:spPr>
        <p:txBody>
          <a:bodyPr wrap="square" rtlCol="0" anchor="t"/>
          <a:lstStyle/>
          <a:p>
            <a:pPr marL="0" indent="0">
              <a:lnSpc>
                <a:spcPts val="2722"/>
              </a:lnSpc>
              <a:buNone/>
            </a:pPr>
            <a:r>
              <a:rPr lang="en-US" sz="1701" dirty="0">
                <a:solidFill>
                  <a:srgbClr val="E0D6DE"/>
                </a:solidFill>
                <a:latin typeface="Noto Sans TC" pitchFamily="34" charset="0"/>
                <a:ea typeface="Noto Sans TC" pitchFamily="34" charset="-122"/>
                <a:cs typeface="Noto Sans TC" pitchFamily="34" charset="-120"/>
              </a:rPr>
              <a:t>Recommending movies featuring actors a user has appreciated in the past.</a:t>
            </a:r>
            <a:endParaRPr lang="en-US" sz="170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txBody>
          <a:bodyPr/>
          <a:lstStyle/>
          <a:p>
            <a:endParaRPr lang="en-IN"/>
          </a:p>
        </p:txBody>
      </p:sp>
      <p:sp>
        <p:nvSpPr>
          <p:cNvPr id="4" name="Text 1"/>
          <p:cNvSpPr/>
          <p:nvPr/>
        </p:nvSpPr>
        <p:spPr>
          <a:xfrm>
            <a:off x="793790" y="1078468"/>
            <a:ext cx="13042821" cy="1417558"/>
          </a:xfrm>
          <a:prstGeom prst="rect">
            <a:avLst/>
          </a:prstGeom>
          <a:noFill/>
          <a:ln/>
        </p:spPr>
        <p:txBody>
          <a:bodyPr wrap="square" rtlCol="0" anchor="t"/>
          <a:lstStyle/>
          <a:p>
            <a:pPr marL="0" indent="0">
              <a:lnSpc>
                <a:spcPts val="5581"/>
              </a:lnSpc>
              <a:buNone/>
            </a:pPr>
            <a:r>
              <a:rPr lang="en-US" sz="4465" dirty="0">
                <a:solidFill>
                  <a:srgbClr val="97B8FF"/>
                </a:solidFill>
                <a:latin typeface="Sora" pitchFamily="34" charset="0"/>
                <a:ea typeface="Sora" pitchFamily="34" charset="-122"/>
                <a:cs typeface="Sora" pitchFamily="34" charset="-120"/>
              </a:rPr>
              <a:t>How to Build a Movie Recommendation System?</a:t>
            </a:r>
            <a:endParaRPr lang="en-US" sz="4465" dirty="0"/>
          </a:p>
        </p:txBody>
      </p:sp>
      <p:sp>
        <p:nvSpPr>
          <p:cNvPr id="5" name="Text 2"/>
          <p:cNvSpPr/>
          <p:nvPr/>
        </p:nvSpPr>
        <p:spPr>
          <a:xfrm>
            <a:off x="793790" y="2949654"/>
            <a:ext cx="13042821" cy="1088708"/>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Once we’ve discussed the basics of film recommendation engines in machine learning, we can move on to </a:t>
            </a:r>
            <a:r>
              <a:rPr lang="en-US" sz="1786" b="1" u="sng" dirty="0">
                <a:solidFill>
                  <a:srgbClr val="97B8FF"/>
                </a:solidFill>
                <a:latin typeface="Noto Sans TC" pitchFamily="34" charset="0"/>
                <a:ea typeface="Noto Sans TC" pitchFamily="34" charset="-122"/>
                <a:cs typeface="Noto Sans TC" pitchFamily="34" charset="-120"/>
                <a:hlinkClick r:id="rId4">
                  <a:extLst>
                    <a:ext uri="{A12FA001-AC4F-418D-AE19-62706E023703}">
                      <ahyp:hlinkClr xmlns:ahyp="http://schemas.microsoft.com/office/drawing/2018/hyperlinkcolor" val="tx"/>
                    </a:ext>
                  </a:extLst>
                </a:hlinkClick>
              </a:rPr>
              <a:t>building an actual movie recommendation system</a:t>
            </a:r>
            <a:r>
              <a:rPr lang="en-US" sz="1786" dirty="0">
                <a:solidFill>
                  <a:srgbClr val="E0D6DE"/>
                </a:solidFill>
                <a:latin typeface="Noto Sans TC" pitchFamily="34" charset="0"/>
                <a:ea typeface="Noto Sans TC" pitchFamily="34" charset="-122"/>
                <a:cs typeface="Noto Sans TC" pitchFamily="34" charset="-120"/>
              </a:rPr>
              <a:t>. So, we need to build an engine that learns and recognizes patterns in a user’s viewing history before using these patterns to generate new recommendations. What’s required for this?</a:t>
            </a:r>
            <a:endParaRPr lang="en-US" sz="1786" dirty="0"/>
          </a:p>
        </p:txBody>
      </p:sp>
      <p:sp>
        <p:nvSpPr>
          <p:cNvPr id="6" name="Text 3"/>
          <p:cNvSpPr/>
          <p:nvPr/>
        </p:nvSpPr>
        <p:spPr>
          <a:xfrm>
            <a:off x="1156692" y="4293513"/>
            <a:ext cx="12679918" cy="725805"/>
          </a:xfrm>
          <a:prstGeom prst="rect">
            <a:avLst/>
          </a:prstGeom>
          <a:noFill/>
          <a:ln/>
        </p:spPr>
        <p:txBody>
          <a:bodyPr wrap="square" rtlCol="0" anchor="t"/>
          <a:lstStyle/>
          <a:p>
            <a:pPr marL="342900" indent="-342900" algn="l">
              <a:lnSpc>
                <a:spcPts val="2858"/>
              </a:lnSpc>
              <a:buSzPct val="100000"/>
              <a:buFont typeface="+mj-lt"/>
              <a:buAutoNum type="arabicPeriod"/>
            </a:pPr>
            <a:r>
              <a:rPr lang="en-US" sz="1786" b="1" dirty="0">
                <a:solidFill>
                  <a:srgbClr val="E0D6DE"/>
                </a:solidFill>
                <a:latin typeface="Noto Sans TC" pitchFamily="34" charset="0"/>
                <a:ea typeface="Noto Sans TC" pitchFamily="34" charset="-122"/>
                <a:cs typeface="Noto Sans TC" pitchFamily="34" charset="-120"/>
              </a:rPr>
              <a:t>Data.</a:t>
            </a:r>
            <a:r>
              <a:rPr lang="en-US" sz="1786" dirty="0">
                <a:solidFill>
                  <a:srgbClr val="E0D6DE"/>
                </a:solidFill>
                <a:latin typeface="Noto Sans TC" pitchFamily="34" charset="0"/>
                <a:ea typeface="Noto Sans TC" pitchFamily="34" charset="-122"/>
                <a:cs typeface="Noto Sans TC" pitchFamily="34" charset="-120"/>
              </a:rPr>
              <a:t> ML systems need data, so find and import the essential libraries with movie datasets that already have global ratings.</a:t>
            </a:r>
            <a:endParaRPr lang="en-US" sz="1786" dirty="0"/>
          </a:p>
        </p:txBody>
      </p:sp>
      <p:sp>
        <p:nvSpPr>
          <p:cNvPr id="7" name="Text 4"/>
          <p:cNvSpPr/>
          <p:nvPr/>
        </p:nvSpPr>
        <p:spPr>
          <a:xfrm>
            <a:off x="1156692" y="5098613"/>
            <a:ext cx="12679918" cy="362903"/>
          </a:xfrm>
          <a:prstGeom prst="rect">
            <a:avLst/>
          </a:prstGeom>
          <a:noFill/>
          <a:ln/>
        </p:spPr>
        <p:txBody>
          <a:bodyPr wrap="none" rtlCol="0" anchor="t"/>
          <a:lstStyle/>
          <a:p>
            <a:pPr marL="342900" indent="-342900" algn="l">
              <a:lnSpc>
                <a:spcPts val="2858"/>
              </a:lnSpc>
              <a:buSzPct val="100000"/>
              <a:buFont typeface="+mj-lt"/>
              <a:buAutoNum type="arabicPeriod" startAt="2"/>
            </a:pPr>
            <a:r>
              <a:rPr lang="en-US" sz="1786" b="1" dirty="0">
                <a:solidFill>
                  <a:srgbClr val="E0D6DE"/>
                </a:solidFill>
                <a:latin typeface="Noto Sans TC" pitchFamily="34" charset="0"/>
                <a:ea typeface="Noto Sans TC" pitchFamily="34" charset="-122"/>
                <a:cs typeface="Noto Sans TC" pitchFamily="34" charset="-120"/>
              </a:rPr>
              <a:t>Analysis.</a:t>
            </a:r>
            <a:r>
              <a:rPr lang="en-US" sz="1786" dirty="0">
                <a:solidFill>
                  <a:srgbClr val="E0D6DE"/>
                </a:solidFill>
                <a:latin typeface="Noto Sans TC" pitchFamily="34" charset="0"/>
                <a:ea typeface="Noto Sans TC" pitchFamily="34" charset="-122"/>
                <a:cs typeface="Noto Sans TC" pitchFamily="34" charset="-120"/>
              </a:rPr>
              <a:t> Create generic recommendations of top-rated movies from the existing dataset.</a:t>
            </a:r>
            <a:endParaRPr lang="en-US" sz="1786" dirty="0"/>
          </a:p>
        </p:txBody>
      </p:sp>
      <p:sp>
        <p:nvSpPr>
          <p:cNvPr id="8" name="Text 5"/>
          <p:cNvSpPr/>
          <p:nvPr/>
        </p:nvSpPr>
        <p:spPr>
          <a:xfrm>
            <a:off x="1156692" y="5540812"/>
            <a:ext cx="12679918" cy="362903"/>
          </a:xfrm>
          <a:prstGeom prst="rect">
            <a:avLst/>
          </a:prstGeom>
          <a:noFill/>
          <a:ln/>
        </p:spPr>
        <p:txBody>
          <a:bodyPr wrap="none" rtlCol="0" anchor="t"/>
          <a:lstStyle/>
          <a:p>
            <a:pPr marL="342900" indent="-342900" algn="l">
              <a:lnSpc>
                <a:spcPts val="2858"/>
              </a:lnSpc>
              <a:buSzPct val="100000"/>
              <a:buFont typeface="+mj-lt"/>
              <a:buAutoNum type="arabicPeriod" startAt="3"/>
            </a:pPr>
            <a:r>
              <a:rPr lang="en-US" sz="1786" b="1" dirty="0">
                <a:solidFill>
                  <a:srgbClr val="E0D6DE"/>
                </a:solidFill>
                <a:latin typeface="Noto Sans TC" pitchFamily="34" charset="0"/>
                <a:ea typeface="Noto Sans TC" pitchFamily="34" charset="-122"/>
                <a:cs typeface="Noto Sans TC" pitchFamily="34" charset="-120"/>
              </a:rPr>
              <a:t>Personalization.</a:t>
            </a:r>
            <a:r>
              <a:rPr lang="en-US" sz="1786" dirty="0">
                <a:solidFill>
                  <a:srgbClr val="E0D6DE"/>
                </a:solidFill>
                <a:latin typeface="Noto Sans TC" pitchFamily="34" charset="0"/>
                <a:ea typeface="Noto Sans TC" pitchFamily="34" charset="-122"/>
                <a:cs typeface="Noto Sans TC" pitchFamily="34" charset="-120"/>
              </a:rPr>
              <a:t> Get personalized ratings by providing your own movie scores.</a:t>
            </a:r>
            <a:endParaRPr lang="en-US" sz="1786" dirty="0"/>
          </a:p>
        </p:txBody>
      </p:sp>
      <p:sp>
        <p:nvSpPr>
          <p:cNvPr id="9" name="Text 6"/>
          <p:cNvSpPr/>
          <p:nvPr/>
        </p:nvSpPr>
        <p:spPr>
          <a:xfrm>
            <a:off x="1156692" y="5983010"/>
            <a:ext cx="12679918" cy="362903"/>
          </a:xfrm>
          <a:prstGeom prst="rect">
            <a:avLst/>
          </a:prstGeom>
          <a:noFill/>
          <a:ln/>
        </p:spPr>
        <p:txBody>
          <a:bodyPr wrap="none" rtlCol="0" anchor="t"/>
          <a:lstStyle/>
          <a:p>
            <a:pPr marL="342900" indent="-342900" algn="l">
              <a:lnSpc>
                <a:spcPts val="2858"/>
              </a:lnSpc>
              <a:buSzPct val="100000"/>
              <a:buFont typeface="+mj-lt"/>
              <a:buAutoNum type="arabicPeriod" startAt="4"/>
            </a:pPr>
            <a:r>
              <a:rPr lang="en-US" sz="1786" b="1" dirty="0">
                <a:solidFill>
                  <a:srgbClr val="E0D6DE"/>
                </a:solidFill>
                <a:latin typeface="Noto Sans TC" pitchFamily="34" charset="0"/>
                <a:ea typeface="Noto Sans TC" pitchFamily="34" charset="-122"/>
                <a:cs typeface="Noto Sans TC" pitchFamily="34" charset="-120"/>
              </a:rPr>
              <a:t>Strategy.</a:t>
            </a:r>
            <a:r>
              <a:rPr lang="en-US" sz="1786" dirty="0">
                <a:solidFill>
                  <a:srgbClr val="E0D6DE"/>
                </a:solidFill>
                <a:latin typeface="Noto Sans TC" pitchFamily="34" charset="0"/>
                <a:ea typeface="Noto Sans TC" pitchFamily="34" charset="-122"/>
                <a:cs typeface="Noto Sans TC" pitchFamily="34" charset="-120"/>
              </a:rPr>
              <a:t> Implement content-based or collaborative filtering strategy.</a:t>
            </a:r>
            <a:endParaRPr lang="en-US" sz="1786" dirty="0"/>
          </a:p>
        </p:txBody>
      </p:sp>
      <p:sp>
        <p:nvSpPr>
          <p:cNvPr id="10" name="Text 7"/>
          <p:cNvSpPr/>
          <p:nvPr/>
        </p:nvSpPr>
        <p:spPr>
          <a:xfrm>
            <a:off x="1156692" y="6425208"/>
            <a:ext cx="12679918" cy="725805"/>
          </a:xfrm>
          <a:prstGeom prst="rect">
            <a:avLst/>
          </a:prstGeom>
          <a:noFill/>
          <a:ln/>
        </p:spPr>
        <p:txBody>
          <a:bodyPr wrap="square" rtlCol="0" anchor="t"/>
          <a:lstStyle/>
          <a:p>
            <a:pPr marL="342900" indent="-342900" algn="l">
              <a:lnSpc>
                <a:spcPts val="2858"/>
              </a:lnSpc>
              <a:buSzPct val="100000"/>
              <a:buFont typeface="+mj-lt"/>
              <a:buAutoNum type="arabicPeriod" startAt="5"/>
            </a:pPr>
            <a:r>
              <a:rPr lang="en-US" sz="1786" b="1" dirty="0">
                <a:solidFill>
                  <a:srgbClr val="E0D6DE"/>
                </a:solidFill>
                <a:latin typeface="Noto Sans TC" pitchFamily="34" charset="0"/>
                <a:ea typeface="Noto Sans TC" pitchFamily="34" charset="-122"/>
                <a:cs typeface="Noto Sans TC" pitchFamily="34" charset="-120"/>
              </a:rPr>
              <a:t>Combination.</a:t>
            </a:r>
            <a:r>
              <a:rPr lang="en-US" sz="1786" dirty="0">
                <a:solidFill>
                  <a:srgbClr val="E0D6DE"/>
                </a:solidFill>
                <a:latin typeface="Noto Sans TC" pitchFamily="34" charset="0"/>
                <a:ea typeface="Noto Sans TC" pitchFamily="34" charset="-122"/>
                <a:cs typeface="Noto Sans TC" pitchFamily="34" charset="-120"/>
              </a:rPr>
              <a:t> Combine recommendation lists to get a reasonable estimate across the ratings. The combined dataset of movie ratings can now be used for either filtering model.</a:t>
            </a:r>
            <a:endParaRPr lang="en-US" sz="1786"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75511" y="2819281"/>
            <a:ext cx="4935260" cy="2591038"/>
          </a:xfrm>
          <a:prstGeom prst="rect">
            <a:avLst/>
          </a:prstGeom>
        </p:spPr>
      </p:pic>
      <p:sp>
        <p:nvSpPr>
          <p:cNvPr id="6" name="Text 1"/>
          <p:cNvSpPr/>
          <p:nvPr/>
        </p:nvSpPr>
        <p:spPr>
          <a:xfrm>
            <a:off x="6258044" y="606385"/>
            <a:ext cx="7600712" cy="826770"/>
          </a:xfrm>
          <a:prstGeom prst="rect">
            <a:avLst/>
          </a:prstGeom>
          <a:noFill/>
          <a:ln/>
        </p:spPr>
        <p:txBody>
          <a:bodyPr wrap="square" rtlCol="0" anchor="t"/>
          <a:lstStyle/>
          <a:p>
            <a:pPr marL="0" indent="0">
              <a:lnSpc>
                <a:spcPts val="3255"/>
              </a:lnSpc>
              <a:buNone/>
            </a:pPr>
            <a:r>
              <a:rPr lang="en-US" sz="2604" dirty="0">
                <a:solidFill>
                  <a:srgbClr val="97B8FF"/>
                </a:solidFill>
                <a:latin typeface="Sora" pitchFamily="34" charset="0"/>
                <a:ea typeface="Sora" pitchFamily="34" charset="-122"/>
                <a:cs typeface="Sora" pitchFamily="34" charset="-120"/>
              </a:rPr>
              <a:t>How to Create a Neural Network Model in a Movie Recommendation System?</a:t>
            </a:r>
            <a:endParaRPr lang="en-US" sz="2604" dirty="0"/>
          </a:p>
        </p:txBody>
      </p:sp>
      <p:sp>
        <p:nvSpPr>
          <p:cNvPr id="7" name="Text 2"/>
          <p:cNvSpPr/>
          <p:nvPr/>
        </p:nvSpPr>
        <p:spPr>
          <a:xfrm>
            <a:off x="6258044" y="1681163"/>
            <a:ext cx="7600712" cy="2116693"/>
          </a:xfrm>
          <a:prstGeom prst="rect">
            <a:avLst/>
          </a:prstGeom>
          <a:noFill/>
          <a:ln/>
        </p:spPr>
        <p:txBody>
          <a:bodyPr wrap="square" rtlCol="0" anchor="t"/>
          <a:lstStyle/>
          <a:p>
            <a:pPr marL="0" indent="0">
              <a:lnSpc>
                <a:spcPts val="2778"/>
              </a:lnSpc>
              <a:buNone/>
            </a:pPr>
            <a:r>
              <a:rPr lang="en-US" sz="1736" dirty="0">
                <a:solidFill>
                  <a:srgbClr val="E0D6DE"/>
                </a:solidFill>
                <a:latin typeface="Noto Sans TC" pitchFamily="34" charset="0"/>
                <a:ea typeface="Noto Sans TC" pitchFamily="34" charset="-122"/>
                <a:cs typeface="Noto Sans TC" pitchFamily="34" charset="-120"/>
              </a:rPr>
              <a:t>The importance of </a:t>
            </a:r>
            <a:r>
              <a:rPr lang="en-US" sz="1736" b="1" dirty="0">
                <a:solidFill>
                  <a:srgbClr val="E0D6DE"/>
                </a:solidFill>
                <a:latin typeface="Noto Sans TC" pitchFamily="34" charset="0"/>
                <a:ea typeface="Noto Sans TC" pitchFamily="34" charset="-122"/>
                <a:cs typeface="Noto Sans TC" pitchFamily="34" charset="-120"/>
              </a:rPr>
              <a:t>artificial neural networks</a:t>
            </a:r>
            <a:r>
              <a:rPr lang="en-US" sz="1736" dirty="0">
                <a:solidFill>
                  <a:srgbClr val="E0D6DE"/>
                </a:solidFill>
                <a:latin typeface="Noto Sans TC" pitchFamily="34" charset="0"/>
                <a:ea typeface="Noto Sans TC" pitchFamily="34" charset="-122"/>
                <a:cs typeface="Noto Sans TC" pitchFamily="34" charset="-120"/>
              </a:rPr>
              <a:t> (ANNs) has been frequently discussed before when we talked about </a:t>
            </a:r>
            <a:r>
              <a:rPr lang="en-US" sz="1736" b="1" u="sng" dirty="0">
                <a:solidFill>
                  <a:srgbClr val="97B8FF"/>
                </a:solidFill>
                <a:latin typeface="Noto Sans TC" pitchFamily="34" charset="0"/>
                <a:ea typeface="Noto Sans TC" pitchFamily="34" charset="-122"/>
                <a:cs typeface="Noto Sans TC" pitchFamily="34" charset="-120"/>
                <a:hlinkClick r:id="rId6">
                  <a:extLst>
                    <a:ext uri="{A12FA001-AC4F-418D-AE19-62706E023703}">
                      <ahyp:hlinkClr xmlns:ahyp="http://schemas.microsoft.com/office/drawing/2018/hyperlinkcolor" val="tx"/>
                    </a:ext>
                  </a:extLst>
                </a:hlinkClick>
              </a:rPr>
              <a:t>image classification</a:t>
            </a:r>
            <a:r>
              <a:rPr lang="en-US" sz="1736" dirty="0">
                <a:solidFill>
                  <a:srgbClr val="E0D6DE"/>
                </a:solidFill>
                <a:latin typeface="Noto Sans TC" pitchFamily="34" charset="0"/>
                <a:ea typeface="Noto Sans TC" pitchFamily="34" charset="-122"/>
                <a:cs typeface="Noto Sans TC" pitchFamily="34" charset="-120"/>
              </a:rPr>
              <a:t>, </a:t>
            </a:r>
            <a:r>
              <a:rPr lang="en-US" sz="1736" b="1" u="sng" dirty="0">
                <a:solidFill>
                  <a:srgbClr val="97B8FF"/>
                </a:solidFill>
                <a:latin typeface="Noto Sans TC" pitchFamily="34" charset="0"/>
                <a:ea typeface="Noto Sans TC" pitchFamily="34" charset="-122"/>
                <a:cs typeface="Noto Sans TC" pitchFamily="34" charset="-120"/>
                <a:hlinkClick r:id="rId7">
                  <a:extLst>
                    <a:ext uri="{A12FA001-AC4F-418D-AE19-62706E023703}">
                      <ahyp:hlinkClr xmlns:ahyp="http://schemas.microsoft.com/office/drawing/2018/hyperlinkcolor" val="tx"/>
                    </a:ext>
                  </a:extLst>
                </a:hlinkClick>
              </a:rPr>
              <a:t>speech recognition</a:t>
            </a:r>
            <a:r>
              <a:rPr lang="en-US" sz="1736" dirty="0">
                <a:solidFill>
                  <a:srgbClr val="E0D6DE"/>
                </a:solidFill>
                <a:latin typeface="Noto Sans TC" pitchFamily="34" charset="0"/>
                <a:ea typeface="Noto Sans TC" pitchFamily="34" charset="-122"/>
                <a:cs typeface="Noto Sans TC" pitchFamily="34" charset="-120"/>
              </a:rPr>
              <a:t>, and </a:t>
            </a:r>
            <a:r>
              <a:rPr lang="en-US" sz="1736" b="1" u="sng" dirty="0">
                <a:solidFill>
                  <a:srgbClr val="97B8FF"/>
                </a:solidFill>
                <a:latin typeface="Noto Sans TC" pitchFamily="34" charset="0"/>
                <a:ea typeface="Noto Sans TC" pitchFamily="34" charset="-122"/>
                <a:cs typeface="Noto Sans TC" pitchFamily="34" charset="-120"/>
                <a:hlinkClick r:id="rId8">
                  <a:extLst>
                    <a:ext uri="{A12FA001-AC4F-418D-AE19-62706E023703}">
                      <ahyp:hlinkClr xmlns:ahyp="http://schemas.microsoft.com/office/drawing/2018/hyperlinkcolor" val="tx"/>
                    </a:ext>
                  </a:extLst>
                </a:hlinkClick>
              </a:rPr>
              <a:t>other issues in AI</a:t>
            </a:r>
            <a:r>
              <a:rPr lang="en-US" sz="1736" dirty="0">
                <a:solidFill>
                  <a:srgbClr val="E0D6DE"/>
                </a:solidFill>
                <a:latin typeface="Noto Sans TC" pitchFamily="34" charset="0"/>
                <a:ea typeface="Noto Sans TC" pitchFamily="34" charset="-122"/>
                <a:cs typeface="Noto Sans TC" pitchFamily="34" charset="-120"/>
              </a:rPr>
              <a:t>. Neural networks are well-suited to help humans solve problems and challenges in real-life scenarios by improving decision-making processes in different areas. Cinematography is one of them.</a:t>
            </a:r>
            <a:endParaRPr lang="en-US" sz="1736" dirty="0"/>
          </a:p>
        </p:txBody>
      </p:sp>
      <p:sp>
        <p:nvSpPr>
          <p:cNvPr id="8" name="Text 3"/>
          <p:cNvSpPr/>
          <p:nvPr/>
        </p:nvSpPr>
        <p:spPr>
          <a:xfrm>
            <a:off x="6258044" y="4045863"/>
            <a:ext cx="7600712" cy="352782"/>
          </a:xfrm>
          <a:prstGeom prst="rect">
            <a:avLst/>
          </a:prstGeom>
          <a:noFill/>
          <a:ln/>
        </p:spPr>
        <p:txBody>
          <a:bodyPr wrap="none" rtlCol="0" anchor="t"/>
          <a:lstStyle/>
          <a:p>
            <a:pPr marL="0" indent="0">
              <a:lnSpc>
                <a:spcPts val="2778"/>
              </a:lnSpc>
              <a:buNone/>
            </a:pPr>
            <a:r>
              <a:rPr lang="en-US" sz="1736" dirty="0">
                <a:solidFill>
                  <a:srgbClr val="E0D6DE"/>
                </a:solidFill>
                <a:latin typeface="Noto Sans TC" pitchFamily="34" charset="0"/>
                <a:ea typeface="Noto Sans TC" pitchFamily="34" charset="-122"/>
                <a:cs typeface="Noto Sans TC" pitchFamily="34" charset="-120"/>
              </a:rPr>
              <a:t>A neural network model, in this case, consists of three layers:</a:t>
            </a:r>
            <a:endParaRPr lang="en-US" sz="1736" dirty="0"/>
          </a:p>
        </p:txBody>
      </p:sp>
      <p:sp>
        <p:nvSpPr>
          <p:cNvPr id="9" name="Text 4"/>
          <p:cNvSpPr/>
          <p:nvPr/>
        </p:nvSpPr>
        <p:spPr>
          <a:xfrm>
            <a:off x="6610826" y="4646652"/>
            <a:ext cx="7247930" cy="705564"/>
          </a:xfrm>
          <a:prstGeom prst="rect">
            <a:avLst/>
          </a:prstGeom>
          <a:noFill/>
          <a:ln/>
        </p:spPr>
        <p:txBody>
          <a:bodyPr wrap="square" rtlCol="0" anchor="t"/>
          <a:lstStyle/>
          <a:p>
            <a:pPr marL="342900" indent="-342900" algn="l">
              <a:lnSpc>
                <a:spcPts val="2778"/>
              </a:lnSpc>
              <a:buSzPct val="100000"/>
              <a:buFont typeface="+mj-lt"/>
              <a:buAutoNum type="arabicPeriod"/>
            </a:pPr>
            <a:r>
              <a:rPr lang="en-US" sz="1736" b="1" dirty="0">
                <a:solidFill>
                  <a:srgbClr val="E0D6DE"/>
                </a:solidFill>
                <a:latin typeface="Noto Sans TC" pitchFamily="34" charset="0"/>
                <a:ea typeface="Noto Sans TC" pitchFamily="34" charset="-122"/>
                <a:cs typeface="Noto Sans TC" pitchFamily="34" charset="-120"/>
              </a:rPr>
              <a:t>Input.</a:t>
            </a:r>
            <a:r>
              <a:rPr lang="en-US" sz="1736" dirty="0">
                <a:solidFill>
                  <a:srgbClr val="E0D6DE"/>
                </a:solidFill>
                <a:latin typeface="Noto Sans TC" pitchFamily="34" charset="0"/>
                <a:ea typeface="Noto Sans TC" pitchFamily="34" charset="-122"/>
                <a:cs typeface="Noto Sans TC" pitchFamily="34" charset="-120"/>
              </a:rPr>
              <a:t> The first layer of a neural network model, where the movie and user vectors are selected as input.</a:t>
            </a:r>
            <a:endParaRPr lang="en-US" sz="1736" dirty="0"/>
          </a:p>
        </p:txBody>
      </p:sp>
      <p:sp>
        <p:nvSpPr>
          <p:cNvPr id="10" name="Text 5"/>
          <p:cNvSpPr/>
          <p:nvPr/>
        </p:nvSpPr>
        <p:spPr>
          <a:xfrm>
            <a:off x="6610826" y="5429369"/>
            <a:ext cx="7247930" cy="1411129"/>
          </a:xfrm>
          <a:prstGeom prst="rect">
            <a:avLst/>
          </a:prstGeom>
          <a:noFill/>
          <a:ln/>
        </p:spPr>
        <p:txBody>
          <a:bodyPr wrap="square" rtlCol="0" anchor="t"/>
          <a:lstStyle/>
          <a:p>
            <a:pPr marL="342900" indent="-342900" algn="l">
              <a:lnSpc>
                <a:spcPts val="2778"/>
              </a:lnSpc>
              <a:buSzPct val="100000"/>
              <a:buFont typeface="+mj-lt"/>
              <a:buAutoNum type="arabicPeriod" startAt="2"/>
            </a:pPr>
            <a:r>
              <a:rPr lang="en-US" sz="1736" b="1" dirty="0">
                <a:solidFill>
                  <a:srgbClr val="E0D6DE"/>
                </a:solidFill>
                <a:latin typeface="Noto Sans TC" pitchFamily="34" charset="0"/>
                <a:ea typeface="Noto Sans TC" pitchFamily="34" charset="-122"/>
                <a:cs typeface="Noto Sans TC" pitchFamily="34" charset="-120"/>
              </a:rPr>
              <a:t>Embedding.</a:t>
            </a:r>
            <a:r>
              <a:rPr lang="en-US" sz="1736" dirty="0">
                <a:solidFill>
                  <a:srgbClr val="E0D6DE"/>
                </a:solidFill>
                <a:latin typeface="Noto Sans TC" pitchFamily="34" charset="0"/>
                <a:ea typeface="Noto Sans TC" pitchFamily="34" charset="-122"/>
                <a:cs typeface="Noto Sans TC" pitchFamily="34" charset="-120"/>
              </a:rPr>
              <a:t> The second layer contains embeddings for both movies and users. They are updated during the model training to get the best values of these embeddings and lower the error rate between actual and predicted values.</a:t>
            </a:r>
            <a:endParaRPr lang="en-US" sz="1736" dirty="0"/>
          </a:p>
        </p:txBody>
      </p:sp>
      <p:sp>
        <p:nvSpPr>
          <p:cNvPr id="11" name="Text 6"/>
          <p:cNvSpPr/>
          <p:nvPr/>
        </p:nvSpPr>
        <p:spPr>
          <a:xfrm>
            <a:off x="6610826" y="6917650"/>
            <a:ext cx="7247930" cy="705564"/>
          </a:xfrm>
          <a:prstGeom prst="rect">
            <a:avLst/>
          </a:prstGeom>
          <a:noFill/>
          <a:ln/>
        </p:spPr>
        <p:txBody>
          <a:bodyPr wrap="square" rtlCol="0" anchor="t"/>
          <a:lstStyle/>
          <a:p>
            <a:pPr marL="342900" indent="-342900" algn="l">
              <a:lnSpc>
                <a:spcPts val="2778"/>
              </a:lnSpc>
              <a:buSzPct val="100000"/>
              <a:buFont typeface="+mj-lt"/>
              <a:buAutoNum type="arabicPeriod" startAt="3"/>
            </a:pPr>
            <a:r>
              <a:rPr lang="en-US" sz="1736" b="1" dirty="0">
                <a:solidFill>
                  <a:srgbClr val="E0D6DE"/>
                </a:solidFill>
                <a:latin typeface="Noto Sans TC" pitchFamily="34" charset="0"/>
                <a:ea typeface="Noto Sans TC" pitchFamily="34" charset="-122"/>
                <a:cs typeface="Noto Sans TC" pitchFamily="34" charset="-120"/>
              </a:rPr>
              <a:t>Output.</a:t>
            </a:r>
            <a:r>
              <a:rPr lang="en-US" sz="1736" dirty="0">
                <a:solidFill>
                  <a:srgbClr val="E0D6DE"/>
                </a:solidFill>
                <a:latin typeface="Noto Sans TC" pitchFamily="34" charset="0"/>
                <a:ea typeface="Noto Sans TC" pitchFamily="34" charset="-122"/>
                <a:cs typeface="Noto Sans TC" pitchFamily="34" charset="-120"/>
              </a:rPr>
              <a:t> The final third level generates the predicted values and can consist of one or more neurons provided by the user to the movie.</a:t>
            </a:r>
            <a:endParaRPr lang="en-US" sz="1736"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438150" y="3154680"/>
            <a:ext cx="4610100" cy="1920240"/>
          </a:xfrm>
          <a:prstGeom prst="rect">
            <a:avLst/>
          </a:prstGeom>
        </p:spPr>
      </p:pic>
      <p:sp>
        <p:nvSpPr>
          <p:cNvPr id="6" name="Text 1"/>
          <p:cNvSpPr/>
          <p:nvPr/>
        </p:nvSpPr>
        <p:spPr>
          <a:xfrm>
            <a:off x="6129576" y="940118"/>
            <a:ext cx="7251740" cy="574238"/>
          </a:xfrm>
          <a:prstGeom prst="rect">
            <a:avLst/>
          </a:prstGeom>
          <a:noFill/>
          <a:ln/>
        </p:spPr>
        <p:txBody>
          <a:bodyPr wrap="none" rtlCol="0" anchor="t"/>
          <a:lstStyle/>
          <a:p>
            <a:pPr marL="0" indent="0">
              <a:lnSpc>
                <a:spcPts val="4522"/>
              </a:lnSpc>
              <a:buNone/>
            </a:pPr>
            <a:r>
              <a:rPr lang="en-US" sz="3618" dirty="0">
                <a:solidFill>
                  <a:srgbClr val="97B8FF"/>
                </a:solidFill>
                <a:latin typeface="Sora" pitchFamily="34" charset="0"/>
                <a:ea typeface="Sora" pitchFamily="34" charset="-122"/>
                <a:cs typeface="Sora" pitchFamily="34" charset="-120"/>
              </a:rPr>
              <a:t>Hybrid Recommender Systems</a:t>
            </a:r>
            <a:endParaRPr lang="en-US" sz="3618" dirty="0"/>
          </a:p>
        </p:txBody>
      </p:sp>
      <p:sp>
        <p:nvSpPr>
          <p:cNvPr id="7" name="Text 2"/>
          <p:cNvSpPr/>
          <p:nvPr/>
        </p:nvSpPr>
        <p:spPr>
          <a:xfrm>
            <a:off x="6129576" y="1789986"/>
            <a:ext cx="7857649" cy="882253"/>
          </a:xfrm>
          <a:prstGeom prst="rect">
            <a:avLst/>
          </a:prstGeom>
          <a:noFill/>
          <a:ln/>
        </p:spPr>
        <p:txBody>
          <a:bodyPr wrap="square" rtlCol="0" anchor="t"/>
          <a:lstStyle/>
          <a:p>
            <a:pPr marL="0" indent="0">
              <a:lnSpc>
                <a:spcPts val="2315"/>
              </a:lnSpc>
              <a:buNone/>
            </a:pPr>
            <a:r>
              <a:rPr lang="en-US" sz="1447" dirty="0">
                <a:solidFill>
                  <a:srgbClr val="E0D6DE"/>
                </a:solidFill>
                <a:latin typeface="Noto Sans TC" pitchFamily="34" charset="0"/>
                <a:ea typeface="Noto Sans TC" pitchFamily="34" charset="-122"/>
                <a:cs typeface="Noto Sans TC" pitchFamily="34" charset="-120"/>
              </a:rPr>
              <a:t>Hybrid recommender systems combine the strengths of both collaborative and content-based filtering approaches. This integration enhances recommendation accuracy and addresses limitations of individual approaches.</a:t>
            </a:r>
            <a:endParaRPr lang="en-US" sz="1447" dirty="0"/>
          </a:p>
        </p:txBody>
      </p:sp>
      <p:pic>
        <p:nvPicPr>
          <p:cNvPr id="8" name="Image 3" descr="preencoded.png"/>
          <p:cNvPicPr>
            <a:picLocks noChangeAspect="1"/>
          </p:cNvPicPr>
          <p:nvPr/>
        </p:nvPicPr>
        <p:blipFill>
          <a:blip r:embed="rId6"/>
          <a:stretch>
            <a:fillRect/>
          </a:stretch>
        </p:blipFill>
        <p:spPr>
          <a:xfrm>
            <a:off x="6129576" y="2878931"/>
            <a:ext cx="918805" cy="1470184"/>
          </a:xfrm>
          <a:prstGeom prst="rect">
            <a:avLst/>
          </a:prstGeom>
        </p:spPr>
      </p:pic>
      <p:sp>
        <p:nvSpPr>
          <p:cNvPr id="9" name="Text 3"/>
          <p:cNvSpPr/>
          <p:nvPr/>
        </p:nvSpPr>
        <p:spPr>
          <a:xfrm>
            <a:off x="7324011" y="3062645"/>
            <a:ext cx="2671763" cy="287060"/>
          </a:xfrm>
          <a:prstGeom prst="rect">
            <a:avLst/>
          </a:prstGeom>
          <a:noFill/>
          <a:ln/>
        </p:spPr>
        <p:txBody>
          <a:bodyPr wrap="none" rtlCol="0" anchor="t"/>
          <a:lstStyle/>
          <a:p>
            <a:pPr marL="0" indent="0" algn="l">
              <a:lnSpc>
                <a:spcPts val="2261"/>
              </a:lnSpc>
              <a:buNone/>
            </a:pPr>
            <a:r>
              <a:rPr lang="en-US" sz="1809" b="1" dirty="0">
                <a:solidFill>
                  <a:srgbClr val="E0D6DE"/>
                </a:solidFill>
                <a:latin typeface="Sora" pitchFamily="34" charset="0"/>
                <a:ea typeface="Sora" pitchFamily="34" charset="-122"/>
                <a:cs typeface="Sora" pitchFamily="34" charset="-120"/>
              </a:rPr>
              <a:t>Collaborative Filtering</a:t>
            </a:r>
            <a:endParaRPr lang="en-US" sz="1809" dirty="0"/>
          </a:p>
        </p:txBody>
      </p:sp>
      <p:sp>
        <p:nvSpPr>
          <p:cNvPr id="10" name="Text 4"/>
          <p:cNvSpPr/>
          <p:nvPr/>
        </p:nvSpPr>
        <p:spPr>
          <a:xfrm>
            <a:off x="7324011" y="3459956"/>
            <a:ext cx="6663214" cy="294084"/>
          </a:xfrm>
          <a:prstGeom prst="rect">
            <a:avLst/>
          </a:prstGeom>
          <a:noFill/>
          <a:ln/>
        </p:spPr>
        <p:txBody>
          <a:bodyPr wrap="none" rtlCol="0" anchor="t"/>
          <a:lstStyle/>
          <a:p>
            <a:pPr marL="0" indent="0" algn="l">
              <a:lnSpc>
                <a:spcPts val="2315"/>
              </a:lnSpc>
              <a:buNone/>
            </a:pPr>
            <a:r>
              <a:rPr lang="en-US" sz="1447" dirty="0">
                <a:solidFill>
                  <a:srgbClr val="E0D6DE"/>
                </a:solidFill>
                <a:latin typeface="Noto Sans TC" pitchFamily="34" charset="0"/>
                <a:ea typeface="Noto Sans TC" pitchFamily="34" charset="-122"/>
                <a:cs typeface="Noto Sans TC" pitchFamily="34" charset="-120"/>
              </a:rPr>
              <a:t>Provides recommendations based on user-item interactions.</a:t>
            </a:r>
            <a:endParaRPr lang="en-US" sz="1447" dirty="0"/>
          </a:p>
        </p:txBody>
      </p:sp>
      <p:pic>
        <p:nvPicPr>
          <p:cNvPr id="11" name="Image 4" descr="preencoded.png"/>
          <p:cNvPicPr>
            <a:picLocks noChangeAspect="1"/>
          </p:cNvPicPr>
          <p:nvPr/>
        </p:nvPicPr>
        <p:blipFill>
          <a:blip r:embed="rId7"/>
          <a:stretch>
            <a:fillRect/>
          </a:stretch>
        </p:blipFill>
        <p:spPr>
          <a:xfrm>
            <a:off x="6129576" y="4349115"/>
            <a:ext cx="918805" cy="1470184"/>
          </a:xfrm>
          <a:prstGeom prst="rect">
            <a:avLst/>
          </a:prstGeom>
        </p:spPr>
      </p:pic>
      <p:sp>
        <p:nvSpPr>
          <p:cNvPr id="12" name="Text 5"/>
          <p:cNvSpPr/>
          <p:nvPr/>
        </p:nvSpPr>
        <p:spPr>
          <a:xfrm>
            <a:off x="7324011" y="4532828"/>
            <a:ext cx="2869049" cy="287060"/>
          </a:xfrm>
          <a:prstGeom prst="rect">
            <a:avLst/>
          </a:prstGeom>
          <a:noFill/>
          <a:ln/>
        </p:spPr>
        <p:txBody>
          <a:bodyPr wrap="none" rtlCol="0" anchor="t"/>
          <a:lstStyle/>
          <a:p>
            <a:pPr marL="0" indent="0" algn="l">
              <a:lnSpc>
                <a:spcPts val="2261"/>
              </a:lnSpc>
              <a:buNone/>
            </a:pPr>
            <a:r>
              <a:rPr lang="en-US" sz="1809" b="1" dirty="0">
                <a:solidFill>
                  <a:srgbClr val="E0D6DE"/>
                </a:solidFill>
                <a:latin typeface="Sora" pitchFamily="34" charset="0"/>
                <a:ea typeface="Sora" pitchFamily="34" charset="-122"/>
                <a:cs typeface="Sora" pitchFamily="34" charset="-120"/>
              </a:rPr>
              <a:t>Content-Based Filtering</a:t>
            </a:r>
            <a:endParaRPr lang="en-US" sz="1809" dirty="0"/>
          </a:p>
        </p:txBody>
      </p:sp>
      <p:sp>
        <p:nvSpPr>
          <p:cNvPr id="13" name="Text 6"/>
          <p:cNvSpPr/>
          <p:nvPr/>
        </p:nvSpPr>
        <p:spPr>
          <a:xfrm>
            <a:off x="7324011" y="4930140"/>
            <a:ext cx="6663214" cy="294084"/>
          </a:xfrm>
          <a:prstGeom prst="rect">
            <a:avLst/>
          </a:prstGeom>
          <a:noFill/>
          <a:ln/>
        </p:spPr>
        <p:txBody>
          <a:bodyPr wrap="none" rtlCol="0" anchor="t"/>
          <a:lstStyle/>
          <a:p>
            <a:pPr marL="0" indent="0" algn="l">
              <a:lnSpc>
                <a:spcPts val="2315"/>
              </a:lnSpc>
              <a:buNone/>
            </a:pPr>
            <a:r>
              <a:rPr lang="en-US" sz="1447" dirty="0">
                <a:solidFill>
                  <a:srgbClr val="E0D6DE"/>
                </a:solidFill>
                <a:latin typeface="Noto Sans TC" pitchFamily="34" charset="0"/>
                <a:ea typeface="Noto Sans TC" pitchFamily="34" charset="-122"/>
                <a:cs typeface="Noto Sans TC" pitchFamily="34" charset="-120"/>
              </a:rPr>
              <a:t>Leverages item characteristics for recommendation generation.</a:t>
            </a:r>
            <a:endParaRPr lang="en-US" sz="1447" dirty="0"/>
          </a:p>
        </p:txBody>
      </p:sp>
      <p:pic>
        <p:nvPicPr>
          <p:cNvPr id="14" name="Image 5" descr="preencoded.png"/>
          <p:cNvPicPr>
            <a:picLocks noChangeAspect="1"/>
          </p:cNvPicPr>
          <p:nvPr/>
        </p:nvPicPr>
        <p:blipFill>
          <a:blip r:embed="rId8"/>
          <a:stretch>
            <a:fillRect/>
          </a:stretch>
        </p:blipFill>
        <p:spPr>
          <a:xfrm>
            <a:off x="6129576" y="5819299"/>
            <a:ext cx="918805" cy="1470184"/>
          </a:xfrm>
          <a:prstGeom prst="rect">
            <a:avLst/>
          </a:prstGeom>
        </p:spPr>
      </p:pic>
      <p:sp>
        <p:nvSpPr>
          <p:cNvPr id="15" name="Text 7"/>
          <p:cNvSpPr/>
          <p:nvPr/>
        </p:nvSpPr>
        <p:spPr>
          <a:xfrm>
            <a:off x="7324011" y="6003012"/>
            <a:ext cx="2297192" cy="287060"/>
          </a:xfrm>
          <a:prstGeom prst="rect">
            <a:avLst/>
          </a:prstGeom>
          <a:noFill/>
          <a:ln/>
        </p:spPr>
        <p:txBody>
          <a:bodyPr wrap="none" rtlCol="0" anchor="t"/>
          <a:lstStyle/>
          <a:p>
            <a:pPr marL="0" indent="0" algn="l">
              <a:lnSpc>
                <a:spcPts val="2261"/>
              </a:lnSpc>
              <a:buNone/>
            </a:pPr>
            <a:r>
              <a:rPr lang="en-US" sz="1809" b="1" dirty="0">
                <a:solidFill>
                  <a:srgbClr val="E0D6DE"/>
                </a:solidFill>
                <a:latin typeface="Sora" pitchFamily="34" charset="0"/>
                <a:ea typeface="Sora" pitchFamily="34" charset="-122"/>
                <a:cs typeface="Sora" pitchFamily="34" charset="-120"/>
              </a:rPr>
              <a:t>Hybrid System</a:t>
            </a:r>
            <a:endParaRPr lang="en-US" sz="1809" dirty="0"/>
          </a:p>
        </p:txBody>
      </p:sp>
      <p:sp>
        <p:nvSpPr>
          <p:cNvPr id="16" name="Text 8"/>
          <p:cNvSpPr/>
          <p:nvPr/>
        </p:nvSpPr>
        <p:spPr>
          <a:xfrm>
            <a:off x="7324011" y="6400324"/>
            <a:ext cx="6663214" cy="588169"/>
          </a:xfrm>
          <a:prstGeom prst="rect">
            <a:avLst/>
          </a:prstGeom>
          <a:noFill/>
          <a:ln/>
        </p:spPr>
        <p:txBody>
          <a:bodyPr wrap="square" rtlCol="0" anchor="t"/>
          <a:lstStyle/>
          <a:p>
            <a:pPr marL="0" indent="0" algn="l">
              <a:lnSpc>
                <a:spcPts val="2315"/>
              </a:lnSpc>
              <a:buNone/>
            </a:pPr>
            <a:r>
              <a:rPr lang="en-US" sz="1447" dirty="0">
                <a:solidFill>
                  <a:srgbClr val="E0D6DE"/>
                </a:solidFill>
                <a:latin typeface="Noto Sans TC" pitchFamily="34" charset="0"/>
                <a:ea typeface="Noto Sans TC" pitchFamily="34" charset="-122"/>
                <a:cs typeface="Noto Sans TC" pitchFamily="34" charset="-120"/>
              </a:rPr>
              <a:t>Combines both approaches to provide more comprehensive recommendations.</a:t>
            </a:r>
            <a:endParaRPr lang="en-US" sz="1447"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2748796"/>
          </a:xfrm>
          <a:prstGeom prst="rect">
            <a:avLst/>
          </a:prstGeom>
        </p:spPr>
      </p:pic>
      <p:sp>
        <p:nvSpPr>
          <p:cNvPr id="5" name="Text 1"/>
          <p:cNvSpPr/>
          <p:nvPr/>
        </p:nvSpPr>
        <p:spPr>
          <a:xfrm>
            <a:off x="769620" y="3354943"/>
            <a:ext cx="10306526" cy="687110"/>
          </a:xfrm>
          <a:prstGeom prst="rect">
            <a:avLst/>
          </a:prstGeom>
          <a:noFill/>
          <a:ln/>
        </p:spPr>
        <p:txBody>
          <a:bodyPr wrap="none" rtlCol="0" anchor="t"/>
          <a:lstStyle/>
          <a:p>
            <a:pPr marL="0" indent="0">
              <a:lnSpc>
                <a:spcPts val="5411"/>
              </a:lnSpc>
              <a:buNone/>
            </a:pPr>
            <a:r>
              <a:rPr lang="en-US" sz="4329" dirty="0">
                <a:solidFill>
                  <a:srgbClr val="97B8FF"/>
                </a:solidFill>
                <a:latin typeface="Sora" pitchFamily="34" charset="0"/>
                <a:ea typeface="Sora" pitchFamily="34" charset="-122"/>
                <a:cs typeface="Sora" pitchFamily="34" charset="-120"/>
              </a:rPr>
              <a:t>Leveraging Word Cloud Visualization</a:t>
            </a:r>
            <a:endParaRPr lang="en-US" sz="4329" dirty="0"/>
          </a:p>
        </p:txBody>
      </p:sp>
      <p:sp>
        <p:nvSpPr>
          <p:cNvPr id="6" name="Text 2"/>
          <p:cNvSpPr/>
          <p:nvPr/>
        </p:nvSpPr>
        <p:spPr>
          <a:xfrm>
            <a:off x="769620" y="4371856"/>
            <a:ext cx="13091160" cy="703659"/>
          </a:xfrm>
          <a:prstGeom prst="rect">
            <a:avLst/>
          </a:prstGeom>
          <a:noFill/>
          <a:ln/>
        </p:spPr>
        <p:txBody>
          <a:bodyPr wrap="square" rtlCol="0" anchor="t"/>
          <a:lstStyle/>
          <a:p>
            <a:pPr marL="0" indent="0">
              <a:lnSpc>
                <a:spcPts val="2770"/>
              </a:lnSpc>
              <a:buNone/>
            </a:pPr>
            <a:r>
              <a:rPr lang="en-US" sz="1732" dirty="0">
                <a:solidFill>
                  <a:srgbClr val="E0D6DE"/>
                </a:solidFill>
                <a:latin typeface="Noto Sans TC" pitchFamily="34" charset="0"/>
                <a:ea typeface="Noto Sans TC" pitchFamily="34" charset="-122"/>
                <a:cs typeface="Noto Sans TC" pitchFamily="34" charset="-120"/>
              </a:rPr>
              <a:t>Word clouds provide a compelling visual representation of the most frequent words in a text corpus. This technique can be utilized to visualize popular movie genres, revealing user preferences and trends.</a:t>
            </a:r>
            <a:endParaRPr lang="en-US" sz="1732" dirty="0"/>
          </a:p>
        </p:txBody>
      </p:sp>
      <p:pic>
        <p:nvPicPr>
          <p:cNvPr id="7" name="Image 2" descr="preencoded.png"/>
          <p:cNvPicPr>
            <a:picLocks noChangeAspect="1"/>
          </p:cNvPicPr>
          <p:nvPr/>
        </p:nvPicPr>
        <p:blipFill>
          <a:blip r:embed="rId5"/>
          <a:stretch>
            <a:fillRect/>
          </a:stretch>
        </p:blipFill>
        <p:spPr>
          <a:xfrm>
            <a:off x="769620" y="5322808"/>
            <a:ext cx="549712" cy="549712"/>
          </a:xfrm>
          <a:prstGeom prst="rect">
            <a:avLst/>
          </a:prstGeom>
        </p:spPr>
      </p:pic>
      <p:sp>
        <p:nvSpPr>
          <p:cNvPr id="8" name="Text 3"/>
          <p:cNvSpPr/>
          <p:nvPr/>
        </p:nvSpPr>
        <p:spPr>
          <a:xfrm>
            <a:off x="769620" y="6092309"/>
            <a:ext cx="2748796" cy="343614"/>
          </a:xfrm>
          <a:prstGeom prst="rect">
            <a:avLst/>
          </a:prstGeom>
          <a:noFill/>
          <a:ln/>
        </p:spPr>
        <p:txBody>
          <a:bodyPr wrap="none" rtlCol="0" anchor="t"/>
          <a:lstStyle/>
          <a:p>
            <a:pPr marL="0" indent="0" algn="l">
              <a:lnSpc>
                <a:spcPts val="2706"/>
              </a:lnSpc>
              <a:buNone/>
            </a:pPr>
            <a:r>
              <a:rPr lang="en-US" sz="2164" b="1" dirty="0">
                <a:solidFill>
                  <a:srgbClr val="E0D6DE"/>
                </a:solidFill>
                <a:latin typeface="Sora" pitchFamily="34" charset="0"/>
                <a:ea typeface="Sora" pitchFamily="34" charset="-122"/>
                <a:cs typeface="Sora" pitchFamily="34" charset="-120"/>
              </a:rPr>
              <a:t>Genre Popularity</a:t>
            </a:r>
            <a:endParaRPr lang="en-US" sz="2164" dirty="0"/>
          </a:p>
        </p:txBody>
      </p:sp>
      <p:sp>
        <p:nvSpPr>
          <p:cNvPr id="9" name="Text 4"/>
          <p:cNvSpPr/>
          <p:nvPr/>
        </p:nvSpPr>
        <p:spPr>
          <a:xfrm>
            <a:off x="769620" y="6567845"/>
            <a:ext cx="4143851" cy="703659"/>
          </a:xfrm>
          <a:prstGeom prst="rect">
            <a:avLst/>
          </a:prstGeom>
          <a:noFill/>
          <a:ln/>
        </p:spPr>
        <p:txBody>
          <a:bodyPr wrap="square" rtlCol="0" anchor="t"/>
          <a:lstStyle/>
          <a:p>
            <a:pPr marL="0" indent="0" algn="l">
              <a:lnSpc>
                <a:spcPts val="2770"/>
              </a:lnSpc>
              <a:buNone/>
            </a:pPr>
            <a:r>
              <a:rPr lang="en-US" sz="1732" dirty="0">
                <a:solidFill>
                  <a:srgbClr val="E0D6DE"/>
                </a:solidFill>
                <a:latin typeface="Noto Sans TC" pitchFamily="34" charset="0"/>
                <a:ea typeface="Noto Sans TC" pitchFamily="34" charset="-122"/>
                <a:cs typeface="Noto Sans TC" pitchFamily="34" charset="-120"/>
              </a:rPr>
              <a:t>Identify the most frequently occurring movie genres in the dataset.</a:t>
            </a:r>
            <a:endParaRPr lang="en-US" sz="1732" dirty="0"/>
          </a:p>
        </p:txBody>
      </p:sp>
      <p:pic>
        <p:nvPicPr>
          <p:cNvPr id="10" name="Image 3" descr="preencoded.png"/>
          <p:cNvPicPr>
            <a:picLocks noChangeAspect="1"/>
          </p:cNvPicPr>
          <p:nvPr/>
        </p:nvPicPr>
        <p:blipFill>
          <a:blip r:embed="rId6"/>
          <a:stretch>
            <a:fillRect/>
          </a:stretch>
        </p:blipFill>
        <p:spPr>
          <a:xfrm>
            <a:off x="5243274" y="5322808"/>
            <a:ext cx="549712" cy="549712"/>
          </a:xfrm>
          <a:prstGeom prst="rect">
            <a:avLst/>
          </a:prstGeom>
        </p:spPr>
      </p:pic>
      <p:sp>
        <p:nvSpPr>
          <p:cNvPr id="11" name="Text 5"/>
          <p:cNvSpPr/>
          <p:nvPr/>
        </p:nvSpPr>
        <p:spPr>
          <a:xfrm>
            <a:off x="5243274" y="6092309"/>
            <a:ext cx="2748796" cy="343614"/>
          </a:xfrm>
          <a:prstGeom prst="rect">
            <a:avLst/>
          </a:prstGeom>
          <a:noFill/>
          <a:ln/>
        </p:spPr>
        <p:txBody>
          <a:bodyPr wrap="none" rtlCol="0" anchor="t"/>
          <a:lstStyle/>
          <a:p>
            <a:pPr marL="0" indent="0" algn="l">
              <a:lnSpc>
                <a:spcPts val="2706"/>
              </a:lnSpc>
              <a:buNone/>
            </a:pPr>
            <a:r>
              <a:rPr lang="en-US" sz="2164" b="1" dirty="0">
                <a:solidFill>
                  <a:srgbClr val="E0D6DE"/>
                </a:solidFill>
                <a:latin typeface="Sora" pitchFamily="34" charset="0"/>
                <a:ea typeface="Sora" pitchFamily="34" charset="-122"/>
                <a:cs typeface="Sora" pitchFamily="34" charset="-120"/>
              </a:rPr>
              <a:t>Trend Analysis</a:t>
            </a:r>
            <a:endParaRPr lang="en-US" sz="2164" dirty="0"/>
          </a:p>
        </p:txBody>
      </p:sp>
      <p:sp>
        <p:nvSpPr>
          <p:cNvPr id="12" name="Text 6"/>
          <p:cNvSpPr/>
          <p:nvPr/>
        </p:nvSpPr>
        <p:spPr>
          <a:xfrm>
            <a:off x="5243274" y="6567845"/>
            <a:ext cx="4143851" cy="1055489"/>
          </a:xfrm>
          <a:prstGeom prst="rect">
            <a:avLst/>
          </a:prstGeom>
          <a:noFill/>
          <a:ln/>
        </p:spPr>
        <p:txBody>
          <a:bodyPr wrap="square" rtlCol="0" anchor="t"/>
          <a:lstStyle/>
          <a:p>
            <a:pPr marL="0" indent="0" algn="l">
              <a:lnSpc>
                <a:spcPts val="2770"/>
              </a:lnSpc>
              <a:buNone/>
            </a:pPr>
            <a:r>
              <a:rPr lang="en-US" sz="1732" dirty="0">
                <a:solidFill>
                  <a:srgbClr val="E0D6DE"/>
                </a:solidFill>
                <a:latin typeface="Noto Sans TC" pitchFamily="34" charset="0"/>
                <a:ea typeface="Noto Sans TC" pitchFamily="34" charset="-122"/>
                <a:cs typeface="Noto Sans TC" pitchFamily="34" charset="-120"/>
              </a:rPr>
              <a:t>Observe trends in genre popularity over time, providing insights into evolving preferences.</a:t>
            </a:r>
            <a:endParaRPr lang="en-US" sz="1732" dirty="0"/>
          </a:p>
        </p:txBody>
      </p:sp>
      <p:pic>
        <p:nvPicPr>
          <p:cNvPr id="13" name="Image 4" descr="preencoded.png"/>
          <p:cNvPicPr>
            <a:picLocks noChangeAspect="1"/>
          </p:cNvPicPr>
          <p:nvPr/>
        </p:nvPicPr>
        <p:blipFill>
          <a:blip r:embed="rId7"/>
          <a:stretch>
            <a:fillRect/>
          </a:stretch>
        </p:blipFill>
        <p:spPr>
          <a:xfrm>
            <a:off x="9716929" y="5322808"/>
            <a:ext cx="549712" cy="549712"/>
          </a:xfrm>
          <a:prstGeom prst="rect">
            <a:avLst/>
          </a:prstGeom>
        </p:spPr>
      </p:pic>
      <p:sp>
        <p:nvSpPr>
          <p:cNvPr id="14" name="Text 7"/>
          <p:cNvSpPr/>
          <p:nvPr/>
        </p:nvSpPr>
        <p:spPr>
          <a:xfrm>
            <a:off x="9716929" y="6092309"/>
            <a:ext cx="4143851" cy="687229"/>
          </a:xfrm>
          <a:prstGeom prst="rect">
            <a:avLst/>
          </a:prstGeom>
          <a:noFill/>
          <a:ln/>
        </p:spPr>
        <p:txBody>
          <a:bodyPr wrap="square" rtlCol="0" anchor="t"/>
          <a:lstStyle/>
          <a:p>
            <a:pPr marL="0" indent="0" algn="l">
              <a:lnSpc>
                <a:spcPts val="2706"/>
              </a:lnSpc>
              <a:buNone/>
            </a:pPr>
            <a:r>
              <a:rPr lang="en-US" sz="2164" b="1" dirty="0">
                <a:solidFill>
                  <a:srgbClr val="E0D6DE"/>
                </a:solidFill>
                <a:latin typeface="Sora" pitchFamily="34" charset="0"/>
                <a:ea typeface="Sora" pitchFamily="34" charset="-122"/>
                <a:cs typeface="Sora" pitchFamily="34" charset="-120"/>
              </a:rPr>
              <a:t>Personalized Recommendations</a:t>
            </a:r>
            <a:endParaRPr lang="en-US" sz="2164" dirty="0"/>
          </a:p>
        </p:txBody>
      </p:sp>
      <p:sp>
        <p:nvSpPr>
          <p:cNvPr id="15" name="Text 8"/>
          <p:cNvSpPr/>
          <p:nvPr/>
        </p:nvSpPr>
        <p:spPr>
          <a:xfrm>
            <a:off x="9716929" y="6911459"/>
            <a:ext cx="4143851" cy="703659"/>
          </a:xfrm>
          <a:prstGeom prst="rect">
            <a:avLst/>
          </a:prstGeom>
          <a:noFill/>
          <a:ln/>
        </p:spPr>
        <p:txBody>
          <a:bodyPr wrap="square" rtlCol="0" anchor="t"/>
          <a:lstStyle/>
          <a:p>
            <a:pPr marL="0" indent="0" algn="l">
              <a:lnSpc>
                <a:spcPts val="2770"/>
              </a:lnSpc>
              <a:buNone/>
            </a:pPr>
            <a:r>
              <a:rPr lang="en-US" sz="1732" dirty="0">
                <a:solidFill>
                  <a:srgbClr val="E0D6DE"/>
                </a:solidFill>
                <a:latin typeface="Noto Sans TC" pitchFamily="34" charset="0"/>
                <a:ea typeface="Noto Sans TC" pitchFamily="34" charset="-122"/>
                <a:cs typeface="Noto Sans TC" pitchFamily="34" charset="-120"/>
              </a:rPr>
              <a:t>Tailor recommendations to individual users based on their preferred genres.</a:t>
            </a:r>
            <a:endParaRPr lang="en-US" sz="1732"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5434"/>
          </a:xfrm>
          <a:prstGeom prst="rect">
            <a:avLst/>
          </a:prstGeom>
          <a:solidFill>
            <a:srgbClr val="07070C"/>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2651165"/>
          </a:xfrm>
          <a:prstGeom prst="rect">
            <a:avLst/>
          </a:prstGeom>
        </p:spPr>
      </p:pic>
      <p:sp>
        <p:nvSpPr>
          <p:cNvPr id="5" name="Text 1"/>
          <p:cNvSpPr/>
          <p:nvPr/>
        </p:nvSpPr>
        <p:spPr>
          <a:xfrm>
            <a:off x="742236" y="3234333"/>
            <a:ext cx="11388923" cy="662821"/>
          </a:xfrm>
          <a:prstGeom prst="rect">
            <a:avLst/>
          </a:prstGeom>
          <a:noFill/>
          <a:ln/>
        </p:spPr>
        <p:txBody>
          <a:bodyPr wrap="none" rtlCol="0" anchor="t"/>
          <a:lstStyle/>
          <a:p>
            <a:pPr marL="0" indent="0">
              <a:lnSpc>
                <a:spcPts val="5219"/>
              </a:lnSpc>
              <a:buNone/>
            </a:pPr>
            <a:r>
              <a:rPr lang="en-US" sz="4175" dirty="0">
                <a:solidFill>
                  <a:srgbClr val="97B8FF"/>
                </a:solidFill>
                <a:latin typeface="Sora" pitchFamily="34" charset="0"/>
                <a:ea typeface="Sora" pitchFamily="34" charset="-122"/>
                <a:cs typeface="Sora" pitchFamily="34" charset="-120"/>
              </a:rPr>
              <a:t>Evaluating Recommendation Performance</a:t>
            </a:r>
            <a:endParaRPr lang="en-US" sz="4175" dirty="0"/>
          </a:p>
        </p:txBody>
      </p:sp>
      <p:sp>
        <p:nvSpPr>
          <p:cNvPr id="6" name="Text 2"/>
          <p:cNvSpPr/>
          <p:nvPr/>
        </p:nvSpPr>
        <p:spPr>
          <a:xfrm>
            <a:off x="742236" y="4215289"/>
            <a:ext cx="13145929" cy="678418"/>
          </a:xfrm>
          <a:prstGeom prst="rect">
            <a:avLst/>
          </a:prstGeom>
          <a:noFill/>
          <a:ln/>
        </p:spPr>
        <p:txBody>
          <a:bodyPr wrap="square" rtlCol="0" anchor="t"/>
          <a:lstStyle/>
          <a:p>
            <a:pPr marL="0" indent="0">
              <a:lnSpc>
                <a:spcPts val="2672"/>
              </a:lnSpc>
              <a:buNone/>
            </a:pPr>
            <a:r>
              <a:rPr lang="en-US" sz="1670" dirty="0">
                <a:solidFill>
                  <a:srgbClr val="E0D6DE"/>
                </a:solidFill>
                <a:latin typeface="Noto Sans TC" pitchFamily="34" charset="0"/>
                <a:ea typeface="Noto Sans TC" pitchFamily="34" charset="-122"/>
                <a:cs typeface="Noto Sans TC" pitchFamily="34" charset="-120"/>
              </a:rPr>
              <a:t>Evaluating recommendation performance is crucial to ensure the effectiveness and accuracy of recommender systems. Various metrics are employed to assess the quality of recommendations.</a:t>
            </a:r>
            <a:endParaRPr lang="en-US" sz="1670" dirty="0"/>
          </a:p>
        </p:txBody>
      </p:sp>
      <p:sp>
        <p:nvSpPr>
          <p:cNvPr id="7" name="Shape 3"/>
          <p:cNvSpPr/>
          <p:nvPr/>
        </p:nvSpPr>
        <p:spPr>
          <a:xfrm>
            <a:off x="742236" y="5132308"/>
            <a:ext cx="13145929" cy="2519958"/>
          </a:xfrm>
          <a:prstGeom prst="roundRect">
            <a:avLst>
              <a:gd name="adj" fmla="val 1515"/>
            </a:avLst>
          </a:prstGeom>
          <a:noFill/>
          <a:ln w="7620">
            <a:solidFill>
              <a:srgbClr val="FFFFFF">
                <a:alpha val="24000"/>
              </a:srgbClr>
            </a:solidFill>
            <a:prstDash val="solid"/>
          </a:ln>
        </p:spPr>
        <p:txBody>
          <a:bodyPr/>
          <a:lstStyle/>
          <a:p>
            <a:endParaRPr lang="en-IN"/>
          </a:p>
        </p:txBody>
      </p:sp>
      <p:sp>
        <p:nvSpPr>
          <p:cNvPr id="8" name="Shape 4"/>
          <p:cNvSpPr/>
          <p:nvPr/>
        </p:nvSpPr>
        <p:spPr>
          <a:xfrm>
            <a:off x="749856" y="5139928"/>
            <a:ext cx="13130689" cy="947976"/>
          </a:xfrm>
          <a:prstGeom prst="rect">
            <a:avLst/>
          </a:prstGeom>
          <a:solidFill>
            <a:srgbClr val="FFFFFF">
              <a:alpha val="4000"/>
            </a:srgbClr>
          </a:solidFill>
          <a:ln/>
        </p:spPr>
        <p:txBody>
          <a:bodyPr/>
          <a:lstStyle/>
          <a:p>
            <a:endParaRPr lang="en-IN"/>
          </a:p>
        </p:txBody>
      </p:sp>
      <p:sp>
        <p:nvSpPr>
          <p:cNvPr id="9" name="Text 5"/>
          <p:cNvSpPr/>
          <p:nvPr/>
        </p:nvSpPr>
        <p:spPr>
          <a:xfrm>
            <a:off x="961906" y="5274707"/>
            <a:ext cx="6137434" cy="339209"/>
          </a:xfrm>
          <a:prstGeom prst="rect">
            <a:avLst/>
          </a:prstGeom>
          <a:noFill/>
          <a:ln/>
        </p:spPr>
        <p:txBody>
          <a:bodyPr wrap="none" rtlCol="0" anchor="t"/>
          <a:lstStyle/>
          <a:p>
            <a:pPr marL="0" indent="0">
              <a:lnSpc>
                <a:spcPts val="2672"/>
              </a:lnSpc>
              <a:buNone/>
            </a:pPr>
            <a:r>
              <a:rPr lang="en-US" sz="1670" dirty="0">
                <a:solidFill>
                  <a:srgbClr val="E0D6DE"/>
                </a:solidFill>
                <a:latin typeface="Noto Sans TC" pitchFamily="34" charset="0"/>
                <a:ea typeface="Noto Sans TC" pitchFamily="34" charset="-122"/>
                <a:cs typeface="Noto Sans TC" pitchFamily="34" charset="-120"/>
              </a:rPr>
              <a:t>Precision</a:t>
            </a:r>
            <a:endParaRPr lang="en-US" sz="1670" dirty="0"/>
          </a:p>
        </p:txBody>
      </p:sp>
      <p:sp>
        <p:nvSpPr>
          <p:cNvPr id="10" name="Text 6"/>
          <p:cNvSpPr/>
          <p:nvPr/>
        </p:nvSpPr>
        <p:spPr>
          <a:xfrm>
            <a:off x="7531060" y="5274707"/>
            <a:ext cx="6137434" cy="678418"/>
          </a:xfrm>
          <a:prstGeom prst="rect">
            <a:avLst/>
          </a:prstGeom>
          <a:noFill/>
          <a:ln/>
        </p:spPr>
        <p:txBody>
          <a:bodyPr wrap="square" rtlCol="0" anchor="t"/>
          <a:lstStyle/>
          <a:p>
            <a:pPr marL="0" indent="0">
              <a:lnSpc>
                <a:spcPts val="2672"/>
              </a:lnSpc>
              <a:buNone/>
            </a:pPr>
            <a:r>
              <a:rPr lang="en-US" sz="1670" dirty="0">
                <a:solidFill>
                  <a:srgbClr val="E0D6DE"/>
                </a:solidFill>
                <a:latin typeface="Noto Sans TC" pitchFamily="34" charset="0"/>
                <a:ea typeface="Noto Sans TC" pitchFamily="34" charset="-122"/>
                <a:cs typeface="Noto Sans TC" pitchFamily="34" charset="-120"/>
              </a:rPr>
              <a:t>The percentage of recommended items that are relevant to the user.</a:t>
            </a:r>
            <a:endParaRPr lang="en-US" sz="1670" dirty="0"/>
          </a:p>
        </p:txBody>
      </p:sp>
      <p:sp>
        <p:nvSpPr>
          <p:cNvPr id="11" name="Shape 7"/>
          <p:cNvSpPr/>
          <p:nvPr/>
        </p:nvSpPr>
        <p:spPr>
          <a:xfrm>
            <a:off x="749856" y="6087904"/>
            <a:ext cx="13130689" cy="608767"/>
          </a:xfrm>
          <a:prstGeom prst="rect">
            <a:avLst/>
          </a:prstGeom>
          <a:solidFill>
            <a:srgbClr val="000000">
              <a:alpha val="4000"/>
            </a:srgbClr>
          </a:solidFill>
          <a:ln/>
        </p:spPr>
        <p:txBody>
          <a:bodyPr/>
          <a:lstStyle/>
          <a:p>
            <a:endParaRPr lang="en-IN"/>
          </a:p>
        </p:txBody>
      </p:sp>
      <p:sp>
        <p:nvSpPr>
          <p:cNvPr id="12" name="Text 8"/>
          <p:cNvSpPr/>
          <p:nvPr/>
        </p:nvSpPr>
        <p:spPr>
          <a:xfrm>
            <a:off x="961906" y="6222683"/>
            <a:ext cx="6137434" cy="339209"/>
          </a:xfrm>
          <a:prstGeom prst="rect">
            <a:avLst/>
          </a:prstGeom>
          <a:noFill/>
          <a:ln/>
        </p:spPr>
        <p:txBody>
          <a:bodyPr wrap="none" rtlCol="0" anchor="t"/>
          <a:lstStyle/>
          <a:p>
            <a:pPr marL="0" indent="0">
              <a:lnSpc>
                <a:spcPts val="2672"/>
              </a:lnSpc>
              <a:buNone/>
            </a:pPr>
            <a:r>
              <a:rPr lang="en-US" sz="1670" dirty="0">
                <a:solidFill>
                  <a:srgbClr val="E0D6DE"/>
                </a:solidFill>
                <a:latin typeface="Noto Sans TC" pitchFamily="34" charset="0"/>
                <a:ea typeface="Noto Sans TC" pitchFamily="34" charset="-122"/>
                <a:cs typeface="Noto Sans TC" pitchFamily="34" charset="-120"/>
              </a:rPr>
              <a:t>Recall</a:t>
            </a:r>
            <a:endParaRPr lang="en-US" sz="1670" dirty="0"/>
          </a:p>
        </p:txBody>
      </p:sp>
      <p:sp>
        <p:nvSpPr>
          <p:cNvPr id="13" name="Text 9"/>
          <p:cNvSpPr/>
          <p:nvPr/>
        </p:nvSpPr>
        <p:spPr>
          <a:xfrm>
            <a:off x="7531060" y="6222683"/>
            <a:ext cx="6137434" cy="339209"/>
          </a:xfrm>
          <a:prstGeom prst="rect">
            <a:avLst/>
          </a:prstGeom>
          <a:noFill/>
          <a:ln/>
        </p:spPr>
        <p:txBody>
          <a:bodyPr wrap="none" rtlCol="0" anchor="t"/>
          <a:lstStyle/>
          <a:p>
            <a:pPr marL="0" indent="0">
              <a:lnSpc>
                <a:spcPts val="2672"/>
              </a:lnSpc>
              <a:buNone/>
            </a:pPr>
            <a:r>
              <a:rPr lang="en-US" sz="1670" dirty="0">
                <a:solidFill>
                  <a:srgbClr val="E0D6DE"/>
                </a:solidFill>
                <a:latin typeface="Noto Sans TC" pitchFamily="34" charset="0"/>
                <a:ea typeface="Noto Sans TC" pitchFamily="34" charset="-122"/>
                <a:cs typeface="Noto Sans TC" pitchFamily="34" charset="-120"/>
              </a:rPr>
              <a:t>The percentage of relevant items that are recommended.</a:t>
            </a:r>
            <a:endParaRPr lang="en-US" sz="1670" dirty="0"/>
          </a:p>
        </p:txBody>
      </p:sp>
      <p:sp>
        <p:nvSpPr>
          <p:cNvPr id="14" name="Shape 10"/>
          <p:cNvSpPr/>
          <p:nvPr/>
        </p:nvSpPr>
        <p:spPr>
          <a:xfrm>
            <a:off x="749856" y="6696670"/>
            <a:ext cx="13130689" cy="947976"/>
          </a:xfrm>
          <a:prstGeom prst="rect">
            <a:avLst/>
          </a:prstGeom>
          <a:solidFill>
            <a:srgbClr val="FFFFFF">
              <a:alpha val="4000"/>
            </a:srgbClr>
          </a:solidFill>
          <a:ln/>
        </p:spPr>
        <p:txBody>
          <a:bodyPr/>
          <a:lstStyle/>
          <a:p>
            <a:endParaRPr lang="en-IN"/>
          </a:p>
        </p:txBody>
      </p:sp>
      <p:sp>
        <p:nvSpPr>
          <p:cNvPr id="15" name="Text 11"/>
          <p:cNvSpPr/>
          <p:nvPr/>
        </p:nvSpPr>
        <p:spPr>
          <a:xfrm>
            <a:off x="961906" y="6831449"/>
            <a:ext cx="6137434" cy="339209"/>
          </a:xfrm>
          <a:prstGeom prst="rect">
            <a:avLst/>
          </a:prstGeom>
          <a:noFill/>
          <a:ln/>
        </p:spPr>
        <p:txBody>
          <a:bodyPr wrap="none" rtlCol="0" anchor="t"/>
          <a:lstStyle/>
          <a:p>
            <a:pPr marL="0" indent="0">
              <a:lnSpc>
                <a:spcPts val="2672"/>
              </a:lnSpc>
              <a:buNone/>
            </a:pPr>
            <a:r>
              <a:rPr lang="en-US" sz="1670" dirty="0">
                <a:solidFill>
                  <a:srgbClr val="E0D6DE"/>
                </a:solidFill>
                <a:latin typeface="Noto Sans TC" pitchFamily="34" charset="0"/>
                <a:ea typeface="Noto Sans TC" pitchFamily="34" charset="-122"/>
                <a:cs typeface="Noto Sans TC" pitchFamily="34" charset="-120"/>
              </a:rPr>
              <a:t>F1 Score</a:t>
            </a:r>
            <a:endParaRPr lang="en-US" sz="1670" dirty="0"/>
          </a:p>
        </p:txBody>
      </p:sp>
      <p:sp>
        <p:nvSpPr>
          <p:cNvPr id="16" name="Text 12"/>
          <p:cNvSpPr/>
          <p:nvPr/>
        </p:nvSpPr>
        <p:spPr>
          <a:xfrm>
            <a:off x="7531060" y="6831449"/>
            <a:ext cx="6137434" cy="678418"/>
          </a:xfrm>
          <a:prstGeom prst="rect">
            <a:avLst/>
          </a:prstGeom>
          <a:noFill/>
          <a:ln/>
        </p:spPr>
        <p:txBody>
          <a:bodyPr wrap="square" rtlCol="0" anchor="t"/>
          <a:lstStyle/>
          <a:p>
            <a:pPr marL="0" indent="0">
              <a:lnSpc>
                <a:spcPts val="2672"/>
              </a:lnSpc>
              <a:buNone/>
            </a:pPr>
            <a:r>
              <a:rPr lang="en-US" sz="1670" dirty="0">
                <a:solidFill>
                  <a:srgbClr val="E0D6DE"/>
                </a:solidFill>
                <a:latin typeface="Noto Sans TC" pitchFamily="34" charset="0"/>
                <a:ea typeface="Noto Sans TC" pitchFamily="34" charset="-122"/>
                <a:cs typeface="Noto Sans TC" pitchFamily="34" charset="-120"/>
              </a:rPr>
              <a:t>The harmonic mean of precision and recall, providing a balanced measure of performance.</a:t>
            </a:r>
            <a:endParaRPr lang="en-US" sz="167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12815" y="1315522"/>
            <a:ext cx="7918371" cy="1094423"/>
          </a:xfrm>
          <a:prstGeom prst="rect">
            <a:avLst/>
          </a:prstGeom>
          <a:noFill/>
          <a:ln/>
        </p:spPr>
        <p:txBody>
          <a:bodyPr wrap="square" rtlCol="0" anchor="t"/>
          <a:lstStyle/>
          <a:p>
            <a:pPr marL="0" indent="0">
              <a:lnSpc>
                <a:spcPts val="4309"/>
              </a:lnSpc>
              <a:buNone/>
            </a:pPr>
            <a:r>
              <a:rPr lang="en-US" sz="3447" dirty="0">
                <a:solidFill>
                  <a:srgbClr val="97B8FF"/>
                </a:solidFill>
                <a:latin typeface="Sora" pitchFamily="34" charset="0"/>
                <a:ea typeface="Sora" pitchFamily="34" charset="-122"/>
                <a:cs typeface="Sora" pitchFamily="34" charset="-120"/>
              </a:rPr>
              <a:t>key components on Movielens Recommendations</a:t>
            </a:r>
            <a:endParaRPr lang="en-US" sz="3447" dirty="0"/>
          </a:p>
        </p:txBody>
      </p:sp>
      <p:sp>
        <p:nvSpPr>
          <p:cNvPr id="6" name="Text 2"/>
          <p:cNvSpPr/>
          <p:nvPr/>
        </p:nvSpPr>
        <p:spPr>
          <a:xfrm>
            <a:off x="612815" y="2672596"/>
            <a:ext cx="7918371" cy="280154"/>
          </a:xfrm>
          <a:prstGeom prst="rect">
            <a:avLst/>
          </a:prstGeom>
          <a:noFill/>
          <a:ln/>
        </p:spPr>
        <p:txBody>
          <a:bodyPr wrap="none" rtlCol="0" anchor="t"/>
          <a:lstStyle/>
          <a:p>
            <a:pPr marL="0" indent="0">
              <a:lnSpc>
                <a:spcPts val="2206"/>
              </a:lnSpc>
              <a:buNone/>
            </a:pPr>
            <a:r>
              <a:rPr lang="en-US" sz="1379" b="1" dirty="0">
                <a:solidFill>
                  <a:srgbClr val="E0D6DE"/>
                </a:solidFill>
                <a:latin typeface="Noto Sans TC" pitchFamily="34" charset="0"/>
                <a:ea typeface="Noto Sans TC" pitchFamily="34" charset="-122"/>
                <a:cs typeface="Noto Sans TC" pitchFamily="34" charset="-120"/>
              </a:rPr>
              <a:t>Key Components:</a:t>
            </a:r>
            <a:endParaRPr lang="en-US" sz="1379" dirty="0"/>
          </a:p>
        </p:txBody>
      </p:sp>
      <p:sp>
        <p:nvSpPr>
          <p:cNvPr id="7" name="Text 3"/>
          <p:cNvSpPr/>
          <p:nvPr/>
        </p:nvSpPr>
        <p:spPr>
          <a:xfrm>
            <a:off x="892969" y="3149679"/>
            <a:ext cx="7638217" cy="1120616"/>
          </a:xfrm>
          <a:prstGeom prst="rect">
            <a:avLst/>
          </a:prstGeom>
          <a:noFill/>
          <a:ln/>
        </p:spPr>
        <p:txBody>
          <a:bodyPr wrap="square" rtlCol="0" anchor="t"/>
          <a:lstStyle/>
          <a:p>
            <a:pPr marL="342900" indent="-342900" algn="l">
              <a:lnSpc>
                <a:spcPts val="2206"/>
              </a:lnSpc>
              <a:buSzPct val="100000"/>
              <a:buFont typeface="+mj-lt"/>
              <a:buAutoNum type="arabicPeriod"/>
            </a:pPr>
            <a:r>
              <a:rPr lang="en-US" sz="1379" dirty="0">
                <a:solidFill>
                  <a:srgbClr val="E0D6DE"/>
                </a:solidFill>
                <a:latin typeface="Noto Sans TC" pitchFamily="34" charset="0"/>
                <a:ea typeface="Noto Sans TC" pitchFamily="34" charset="-122"/>
                <a:cs typeface="Noto Sans TC" pitchFamily="34" charset="-120"/>
              </a:rPr>
              <a:t>Understanding the MovieLens Dataset Dataset Overview: Familiarize yourself with the MovieLens dataset, which typically includes movie ratings, movie metadata (titles, genres), and user data. Data Exploration: Perform exploratory data analysis (EDA) to understand the distribution of ratings, genre popularity, and user preferences.</a:t>
            </a:r>
            <a:endParaRPr lang="en-US" sz="1379" dirty="0"/>
          </a:p>
        </p:txBody>
      </p:sp>
      <p:sp>
        <p:nvSpPr>
          <p:cNvPr id="8" name="Text 4"/>
          <p:cNvSpPr/>
          <p:nvPr/>
        </p:nvSpPr>
        <p:spPr>
          <a:xfrm>
            <a:off x="892969" y="4331494"/>
            <a:ext cx="7638217" cy="1120616"/>
          </a:xfrm>
          <a:prstGeom prst="rect">
            <a:avLst/>
          </a:prstGeom>
          <a:noFill/>
          <a:ln/>
        </p:spPr>
        <p:txBody>
          <a:bodyPr wrap="square" rtlCol="0" anchor="t"/>
          <a:lstStyle/>
          <a:p>
            <a:pPr marL="342900" indent="-342900" algn="l">
              <a:lnSpc>
                <a:spcPts val="2206"/>
              </a:lnSpc>
              <a:buSzPct val="100000"/>
              <a:buFont typeface="+mj-lt"/>
              <a:buAutoNum type="arabicPeriod" startAt="2"/>
            </a:pPr>
            <a:r>
              <a:rPr lang="en-US" sz="1379" dirty="0">
                <a:solidFill>
                  <a:srgbClr val="E0D6DE"/>
                </a:solidFill>
                <a:latin typeface="Noto Sans TC" pitchFamily="34" charset="0"/>
                <a:ea typeface="Noto Sans TC" pitchFamily="34" charset="-122"/>
                <a:cs typeface="Noto Sans TC" pitchFamily="34" charset="-120"/>
              </a:rPr>
              <a:t>Preprocessing the Data Data Cleaning: Handle missing values, outliers, and duplicate entries. Feature Engineering: Create features such as user preferences, movie popularity, and genre information. Text Processing: Extract relevant textual data (e.g., movie titles, descriptions) for word cloud visualization.</a:t>
            </a:r>
            <a:endParaRPr lang="en-US" sz="1379" dirty="0"/>
          </a:p>
        </p:txBody>
      </p:sp>
      <p:sp>
        <p:nvSpPr>
          <p:cNvPr id="9" name="Text 5"/>
          <p:cNvSpPr/>
          <p:nvPr/>
        </p:nvSpPr>
        <p:spPr>
          <a:xfrm>
            <a:off x="892969" y="5513308"/>
            <a:ext cx="7638217" cy="1400770"/>
          </a:xfrm>
          <a:prstGeom prst="rect">
            <a:avLst/>
          </a:prstGeom>
          <a:noFill/>
          <a:ln/>
        </p:spPr>
        <p:txBody>
          <a:bodyPr wrap="square" rtlCol="0" anchor="t"/>
          <a:lstStyle/>
          <a:p>
            <a:pPr marL="342900" indent="-342900" algn="l">
              <a:lnSpc>
                <a:spcPts val="2206"/>
              </a:lnSpc>
              <a:buSzPct val="100000"/>
              <a:buFont typeface="+mj-lt"/>
              <a:buAutoNum type="arabicPeriod" startAt="3"/>
            </a:pPr>
            <a:r>
              <a:rPr lang="en-US" sz="1379" dirty="0">
                <a:solidFill>
                  <a:srgbClr val="E0D6DE"/>
                </a:solidFill>
                <a:latin typeface="Noto Sans TC" pitchFamily="34" charset="0"/>
                <a:ea typeface="Noto Sans TC" pitchFamily="34" charset="-122"/>
                <a:cs typeface="Noto Sans TC" pitchFamily="34" charset="-120"/>
              </a:rPr>
              <a:t>Developing the Recommendation System Algorithm Choice: Decide on the recommendation approach (e.g., collaborative filtering, content-based filtering, or a hybrid model). Implementation: Develop and train the recommendation model using libraries like Surprise, TensorFlow, or scikit-learn. Evaluation Metrics: Use metrics such as RMSE (Root Mean Squared Error), precision, recall, and F1 score to evaluate the model’s performance.</a:t>
            </a:r>
            <a:endParaRPr lang="en-US" sz="1379"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29020" y="1227058"/>
            <a:ext cx="7211258" cy="650915"/>
          </a:xfrm>
          <a:prstGeom prst="rect">
            <a:avLst/>
          </a:prstGeom>
          <a:noFill/>
          <a:ln/>
        </p:spPr>
        <p:txBody>
          <a:bodyPr wrap="none" rtlCol="0" anchor="t"/>
          <a:lstStyle/>
          <a:p>
            <a:pPr marL="0" indent="0">
              <a:lnSpc>
                <a:spcPts val="5126"/>
              </a:lnSpc>
              <a:buNone/>
            </a:pPr>
            <a:r>
              <a:rPr lang="en-US" sz="4101" dirty="0">
                <a:solidFill>
                  <a:srgbClr val="97B8FF"/>
                </a:solidFill>
                <a:latin typeface="Sora" pitchFamily="34" charset="0"/>
                <a:ea typeface="Sora" pitchFamily="34" charset="-122"/>
                <a:cs typeface="Sora" pitchFamily="34" charset="-120"/>
              </a:rPr>
              <a:t>Challenges and Limitations</a:t>
            </a:r>
            <a:endParaRPr lang="en-US" sz="4101" dirty="0"/>
          </a:p>
        </p:txBody>
      </p:sp>
      <p:sp>
        <p:nvSpPr>
          <p:cNvPr id="6" name="Text 2"/>
          <p:cNvSpPr/>
          <p:nvPr/>
        </p:nvSpPr>
        <p:spPr>
          <a:xfrm>
            <a:off x="729020" y="2190393"/>
            <a:ext cx="7685961" cy="1000125"/>
          </a:xfrm>
          <a:prstGeom prst="rect">
            <a:avLst/>
          </a:prstGeom>
          <a:noFill/>
          <a:ln/>
        </p:spPr>
        <p:txBody>
          <a:bodyPr wrap="square" rtlCol="0" anchor="t"/>
          <a:lstStyle/>
          <a:p>
            <a:pPr marL="0" indent="0">
              <a:lnSpc>
                <a:spcPts val="2624"/>
              </a:lnSpc>
              <a:buNone/>
            </a:pPr>
            <a:r>
              <a:rPr lang="en-US" sz="1640" dirty="0">
                <a:solidFill>
                  <a:srgbClr val="E0D6DE"/>
                </a:solidFill>
                <a:latin typeface="Noto Sans TC" pitchFamily="34" charset="0"/>
                <a:ea typeface="Noto Sans TC" pitchFamily="34" charset="-122"/>
                <a:cs typeface="Noto Sans TC" pitchFamily="34" charset="-120"/>
              </a:rPr>
              <a:t>Recommender systems face various challenges, including data sparsity, cold-start problems, and the risk of recommending overly similar or predictable items.</a:t>
            </a:r>
            <a:endParaRPr lang="en-US" sz="1640" dirty="0"/>
          </a:p>
        </p:txBody>
      </p:sp>
      <p:sp>
        <p:nvSpPr>
          <p:cNvPr id="7" name="Shape 3"/>
          <p:cNvSpPr/>
          <p:nvPr/>
        </p:nvSpPr>
        <p:spPr>
          <a:xfrm>
            <a:off x="729020" y="3659148"/>
            <a:ext cx="468630" cy="468630"/>
          </a:xfrm>
          <a:prstGeom prst="roundRect">
            <a:avLst>
              <a:gd name="adj" fmla="val 8001"/>
            </a:avLst>
          </a:prstGeom>
          <a:solidFill>
            <a:srgbClr val="26262B"/>
          </a:solidFill>
          <a:ln/>
        </p:spPr>
        <p:txBody>
          <a:bodyPr/>
          <a:lstStyle/>
          <a:p>
            <a:endParaRPr lang="en-IN"/>
          </a:p>
        </p:txBody>
      </p:sp>
      <p:sp>
        <p:nvSpPr>
          <p:cNvPr id="8" name="Text 4"/>
          <p:cNvSpPr/>
          <p:nvPr/>
        </p:nvSpPr>
        <p:spPr>
          <a:xfrm>
            <a:off x="897255" y="3737253"/>
            <a:ext cx="132159" cy="312420"/>
          </a:xfrm>
          <a:prstGeom prst="rect">
            <a:avLst/>
          </a:prstGeom>
          <a:noFill/>
          <a:ln/>
        </p:spPr>
        <p:txBody>
          <a:bodyPr wrap="none" rtlCol="0" anchor="t"/>
          <a:lstStyle/>
          <a:p>
            <a:pPr marL="0" indent="0" algn="ctr">
              <a:lnSpc>
                <a:spcPts val="2460"/>
              </a:lnSpc>
              <a:buNone/>
            </a:pPr>
            <a:r>
              <a:rPr lang="en-US" sz="2460" dirty="0">
                <a:solidFill>
                  <a:srgbClr val="E0D6DE"/>
                </a:solidFill>
                <a:latin typeface="Sora" pitchFamily="34" charset="0"/>
                <a:ea typeface="Sora" pitchFamily="34" charset="-122"/>
                <a:cs typeface="Sora" pitchFamily="34" charset="-120"/>
              </a:rPr>
              <a:t>1</a:t>
            </a:r>
            <a:endParaRPr lang="en-US" sz="2460" dirty="0"/>
          </a:p>
        </p:txBody>
      </p:sp>
      <p:sp>
        <p:nvSpPr>
          <p:cNvPr id="9" name="Text 5"/>
          <p:cNvSpPr/>
          <p:nvPr/>
        </p:nvSpPr>
        <p:spPr>
          <a:xfrm>
            <a:off x="1405890" y="3659148"/>
            <a:ext cx="2603778" cy="325398"/>
          </a:xfrm>
          <a:prstGeom prst="rect">
            <a:avLst/>
          </a:prstGeom>
          <a:noFill/>
          <a:ln/>
        </p:spPr>
        <p:txBody>
          <a:bodyPr wrap="none" rtlCol="0" anchor="t"/>
          <a:lstStyle/>
          <a:p>
            <a:pPr marL="0" indent="0">
              <a:lnSpc>
                <a:spcPts val="2563"/>
              </a:lnSpc>
              <a:buNone/>
            </a:pPr>
            <a:r>
              <a:rPr lang="en-US" sz="2050" b="1" dirty="0">
                <a:solidFill>
                  <a:srgbClr val="E0D6DE"/>
                </a:solidFill>
                <a:latin typeface="Sora" pitchFamily="34" charset="0"/>
                <a:ea typeface="Sora" pitchFamily="34" charset="-122"/>
                <a:cs typeface="Sora" pitchFamily="34" charset="-120"/>
              </a:rPr>
              <a:t>Data Sparsity</a:t>
            </a:r>
            <a:endParaRPr lang="en-US" sz="2050" dirty="0"/>
          </a:p>
        </p:txBody>
      </p:sp>
      <p:sp>
        <p:nvSpPr>
          <p:cNvPr id="10" name="Text 6"/>
          <p:cNvSpPr/>
          <p:nvPr/>
        </p:nvSpPr>
        <p:spPr>
          <a:xfrm>
            <a:off x="1405890" y="4109442"/>
            <a:ext cx="3062049" cy="1333500"/>
          </a:xfrm>
          <a:prstGeom prst="rect">
            <a:avLst/>
          </a:prstGeom>
          <a:noFill/>
          <a:ln/>
        </p:spPr>
        <p:txBody>
          <a:bodyPr wrap="square" rtlCol="0" anchor="t"/>
          <a:lstStyle/>
          <a:p>
            <a:pPr marL="0" indent="0">
              <a:lnSpc>
                <a:spcPts val="2624"/>
              </a:lnSpc>
              <a:buNone/>
            </a:pPr>
            <a:r>
              <a:rPr lang="en-US" sz="1640" dirty="0">
                <a:solidFill>
                  <a:srgbClr val="E0D6DE"/>
                </a:solidFill>
                <a:latin typeface="Noto Sans TC" pitchFamily="34" charset="0"/>
                <a:ea typeface="Noto Sans TC" pitchFamily="34" charset="-122"/>
                <a:cs typeface="Noto Sans TC" pitchFamily="34" charset="-120"/>
              </a:rPr>
              <a:t>Limited user ratings can make it difficult to find similar users or items for accurate recommendations.</a:t>
            </a:r>
            <a:endParaRPr lang="en-US" sz="1640" dirty="0"/>
          </a:p>
        </p:txBody>
      </p:sp>
      <p:sp>
        <p:nvSpPr>
          <p:cNvPr id="11" name="Shape 7"/>
          <p:cNvSpPr/>
          <p:nvPr/>
        </p:nvSpPr>
        <p:spPr>
          <a:xfrm>
            <a:off x="4676180" y="3659148"/>
            <a:ext cx="468630" cy="468630"/>
          </a:xfrm>
          <a:prstGeom prst="roundRect">
            <a:avLst>
              <a:gd name="adj" fmla="val 8001"/>
            </a:avLst>
          </a:prstGeom>
          <a:solidFill>
            <a:srgbClr val="26262B"/>
          </a:solidFill>
          <a:ln/>
        </p:spPr>
        <p:txBody>
          <a:bodyPr/>
          <a:lstStyle/>
          <a:p>
            <a:endParaRPr lang="en-IN"/>
          </a:p>
        </p:txBody>
      </p:sp>
      <p:sp>
        <p:nvSpPr>
          <p:cNvPr id="12" name="Text 8"/>
          <p:cNvSpPr/>
          <p:nvPr/>
        </p:nvSpPr>
        <p:spPr>
          <a:xfrm>
            <a:off x="4813102" y="3737253"/>
            <a:ext cx="194667" cy="312420"/>
          </a:xfrm>
          <a:prstGeom prst="rect">
            <a:avLst/>
          </a:prstGeom>
          <a:noFill/>
          <a:ln/>
        </p:spPr>
        <p:txBody>
          <a:bodyPr wrap="none" rtlCol="0" anchor="t"/>
          <a:lstStyle/>
          <a:p>
            <a:pPr marL="0" indent="0" algn="ctr">
              <a:lnSpc>
                <a:spcPts val="2460"/>
              </a:lnSpc>
              <a:buNone/>
            </a:pPr>
            <a:r>
              <a:rPr lang="en-US" sz="2460" dirty="0">
                <a:solidFill>
                  <a:srgbClr val="E0D6DE"/>
                </a:solidFill>
                <a:latin typeface="Sora" pitchFamily="34" charset="0"/>
                <a:ea typeface="Sora" pitchFamily="34" charset="-122"/>
                <a:cs typeface="Sora" pitchFamily="34" charset="-120"/>
              </a:rPr>
              <a:t>2</a:t>
            </a:r>
            <a:endParaRPr lang="en-US" sz="2460" dirty="0"/>
          </a:p>
        </p:txBody>
      </p:sp>
      <p:sp>
        <p:nvSpPr>
          <p:cNvPr id="13" name="Text 9"/>
          <p:cNvSpPr/>
          <p:nvPr/>
        </p:nvSpPr>
        <p:spPr>
          <a:xfrm>
            <a:off x="5353050" y="3659148"/>
            <a:ext cx="2790944" cy="325398"/>
          </a:xfrm>
          <a:prstGeom prst="rect">
            <a:avLst/>
          </a:prstGeom>
          <a:noFill/>
          <a:ln/>
        </p:spPr>
        <p:txBody>
          <a:bodyPr wrap="none" rtlCol="0" anchor="t"/>
          <a:lstStyle/>
          <a:p>
            <a:pPr marL="0" indent="0">
              <a:lnSpc>
                <a:spcPts val="2563"/>
              </a:lnSpc>
              <a:buNone/>
            </a:pPr>
            <a:r>
              <a:rPr lang="en-US" sz="2050" b="1" dirty="0">
                <a:solidFill>
                  <a:srgbClr val="E0D6DE"/>
                </a:solidFill>
                <a:latin typeface="Sora" pitchFamily="34" charset="0"/>
                <a:ea typeface="Sora" pitchFamily="34" charset="-122"/>
                <a:cs typeface="Sora" pitchFamily="34" charset="-120"/>
              </a:rPr>
              <a:t>Cold-Start Problems</a:t>
            </a:r>
            <a:endParaRPr lang="en-US" sz="2050" dirty="0"/>
          </a:p>
        </p:txBody>
      </p:sp>
      <p:sp>
        <p:nvSpPr>
          <p:cNvPr id="14" name="Text 10"/>
          <p:cNvSpPr/>
          <p:nvPr/>
        </p:nvSpPr>
        <p:spPr>
          <a:xfrm>
            <a:off x="5353050" y="4109442"/>
            <a:ext cx="3062049" cy="1333500"/>
          </a:xfrm>
          <a:prstGeom prst="rect">
            <a:avLst/>
          </a:prstGeom>
          <a:noFill/>
          <a:ln/>
        </p:spPr>
        <p:txBody>
          <a:bodyPr wrap="square" rtlCol="0" anchor="t"/>
          <a:lstStyle/>
          <a:p>
            <a:pPr marL="0" indent="0">
              <a:lnSpc>
                <a:spcPts val="2624"/>
              </a:lnSpc>
              <a:buNone/>
            </a:pPr>
            <a:r>
              <a:rPr lang="en-US" sz="1640" dirty="0">
                <a:solidFill>
                  <a:srgbClr val="E0D6DE"/>
                </a:solidFill>
                <a:latin typeface="Noto Sans TC" pitchFamily="34" charset="0"/>
                <a:ea typeface="Noto Sans TC" pitchFamily="34" charset="-122"/>
                <a:cs typeface="Noto Sans TC" pitchFamily="34" charset="-120"/>
              </a:rPr>
              <a:t>Recommending items for new users or newly added items with limited interaction data poses a significant challenge.</a:t>
            </a:r>
            <a:endParaRPr lang="en-US" sz="1640" dirty="0"/>
          </a:p>
        </p:txBody>
      </p:sp>
      <p:sp>
        <p:nvSpPr>
          <p:cNvPr id="15" name="Shape 11"/>
          <p:cNvSpPr/>
          <p:nvPr/>
        </p:nvSpPr>
        <p:spPr>
          <a:xfrm>
            <a:off x="729020" y="5885498"/>
            <a:ext cx="468630" cy="468630"/>
          </a:xfrm>
          <a:prstGeom prst="roundRect">
            <a:avLst>
              <a:gd name="adj" fmla="val 8001"/>
            </a:avLst>
          </a:prstGeom>
          <a:solidFill>
            <a:srgbClr val="26262B"/>
          </a:solidFill>
          <a:ln/>
        </p:spPr>
        <p:txBody>
          <a:bodyPr/>
          <a:lstStyle/>
          <a:p>
            <a:endParaRPr lang="en-IN"/>
          </a:p>
        </p:txBody>
      </p:sp>
      <p:sp>
        <p:nvSpPr>
          <p:cNvPr id="16" name="Text 12"/>
          <p:cNvSpPr/>
          <p:nvPr/>
        </p:nvSpPr>
        <p:spPr>
          <a:xfrm>
            <a:off x="866418" y="5963602"/>
            <a:ext cx="193715" cy="312420"/>
          </a:xfrm>
          <a:prstGeom prst="rect">
            <a:avLst/>
          </a:prstGeom>
          <a:noFill/>
          <a:ln/>
        </p:spPr>
        <p:txBody>
          <a:bodyPr wrap="none" rtlCol="0" anchor="t"/>
          <a:lstStyle/>
          <a:p>
            <a:pPr marL="0" indent="0" algn="ctr">
              <a:lnSpc>
                <a:spcPts val="2460"/>
              </a:lnSpc>
              <a:buNone/>
            </a:pPr>
            <a:r>
              <a:rPr lang="en-US" sz="2460" dirty="0">
                <a:solidFill>
                  <a:srgbClr val="E0D6DE"/>
                </a:solidFill>
                <a:latin typeface="Sora" pitchFamily="34" charset="0"/>
                <a:ea typeface="Sora" pitchFamily="34" charset="-122"/>
                <a:cs typeface="Sora" pitchFamily="34" charset="-120"/>
              </a:rPr>
              <a:t>3</a:t>
            </a:r>
            <a:endParaRPr lang="en-US" sz="2460" dirty="0"/>
          </a:p>
        </p:txBody>
      </p:sp>
      <p:sp>
        <p:nvSpPr>
          <p:cNvPr id="17" name="Text 13"/>
          <p:cNvSpPr/>
          <p:nvPr/>
        </p:nvSpPr>
        <p:spPr>
          <a:xfrm>
            <a:off x="1405890" y="5885498"/>
            <a:ext cx="4496991" cy="325398"/>
          </a:xfrm>
          <a:prstGeom prst="rect">
            <a:avLst/>
          </a:prstGeom>
          <a:noFill/>
          <a:ln/>
        </p:spPr>
        <p:txBody>
          <a:bodyPr wrap="none" rtlCol="0" anchor="t"/>
          <a:lstStyle/>
          <a:p>
            <a:pPr marL="0" indent="0">
              <a:lnSpc>
                <a:spcPts val="2563"/>
              </a:lnSpc>
              <a:buNone/>
            </a:pPr>
            <a:r>
              <a:rPr lang="en-US" sz="2050" b="1" dirty="0">
                <a:solidFill>
                  <a:srgbClr val="E0D6DE"/>
                </a:solidFill>
                <a:latin typeface="Sora" pitchFamily="34" charset="0"/>
                <a:ea typeface="Sora" pitchFamily="34" charset="-122"/>
                <a:cs typeface="Sora" pitchFamily="34" charset="-120"/>
              </a:rPr>
              <a:t>Overly Similar Recommendations</a:t>
            </a:r>
            <a:endParaRPr lang="en-US" sz="2050" dirty="0"/>
          </a:p>
        </p:txBody>
      </p:sp>
      <p:sp>
        <p:nvSpPr>
          <p:cNvPr id="18" name="Text 14"/>
          <p:cNvSpPr/>
          <p:nvPr/>
        </p:nvSpPr>
        <p:spPr>
          <a:xfrm>
            <a:off x="1405890" y="6335792"/>
            <a:ext cx="7009090" cy="666750"/>
          </a:xfrm>
          <a:prstGeom prst="rect">
            <a:avLst/>
          </a:prstGeom>
          <a:noFill/>
          <a:ln/>
        </p:spPr>
        <p:txBody>
          <a:bodyPr wrap="square" rtlCol="0" anchor="t"/>
          <a:lstStyle/>
          <a:p>
            <a:pPr marL="0" indent="0">
              <a:lnSpc>
                <a:spcPts val="2624"/>
              </a:lnSpc>
              <a:buNone/>
            </a:pPr>
            <a:r>
              <a:rPr lang="en-US" sz="1640" dirty="0">
                <a:solidFill>
                  <a:srgbClr val="E0D6DE"/>
                </a:solidFill>
                <a:latin typeface="Noto Sans TC" pitchFamily="34" charset="0"/>
                <a:ea typeface="Noto Sans TC" pitchFamily="34" charset="-122"/>
                <a:cs typeface="Noto Sans TC" pitchFamily="34" charset="-120"/>
              </a:rPr>
              <a:t>Recommending only familiar items can lead to a lack of discovery and hinder user engagement.</a:t>
            </a:r>
            <a:endParaRPr lang="en-US" sz="164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txBody>
          <a:bodyPr/>
          <a:lstStyle/>
          <a:p>
            <a:endParaRPr lang="en-IN"/>
          </a:p>
        </p:txBody>
      </p:sp>
      <p:sp>
        <p:nvSpPr>
          <p:cNvPr id="4" name="Text 1"/>
          <p:cNvSpPr/>
          <p:nvPr/>
        </p:nvSpPr>
        <p:spPr>
          <a:xfrm>
            <a:off x="845939" y="590074"/>
            <a:ext cx="8337947" cy="611386"/>
          </a:xfrm>
          <a:prstGeom prst="rect">
            <a:avLst/>
          </a:prstGeom>
          <a:noFill/>
          <a:ln/>
        </p:spPr>
        <p:txBody>
          <a:bodyPr wrap="none" rtlCol="0" anchor="t"/>
          <a:lstStyle/>
          <a:p>
            <a:pPr marL="0" indent="0">
              <a:lnSpc>
                <a:spcPts val="4815"/>
              </a:lnSpc>
              <a:buNone/>
            </a:pPr>
            <a:r>
              <a:rPr lang="en-US" sz="3852" dirty="0">
                <a:solidFill>
                  <a:srgbClr val="97B8FF"/>
                </a:solidFill>
                <a:latin typeface="Sora" pitchFamily="34" charset="0"/>
                <a:ea typeface="Sora" pitchFamily="34" charset="-122"/>
                <a:cs typeface="Sora" pitchFamily="34" charset="-120"/>
              </a:rPr>
              <a:t>Conclusion and Future Directions</a:t>
            </a:r>
            <a:endParaRPr lang="en-US" sz="3852" dirty="0"/>
          </a:p>
        </p:txBody>
      </p:sp>
      <p:sp>
        <p:nvSpPr>
          <p:cNvPr id="5" name="Text 2"/>
          <p:cNvSpPr/>
          <p:nvPr/>
        </p:nvSpPr>
        <p:spPr>
          <a:xfrm>
            <a:off x="845939" y="1592699"/>
            <a:ext cx="12938403" cy="625793"/>
          </a:xfrm>
          <a:prstGeom prst="rect">
            <a:avLst/>
          </a:prstGeom>
          <a:noFill/>
          <a:ln/>
        </p:spPr>
        <p:txBody>
          <a:bodyPr wrap="square" rtlCol="0" anchor="t"/>
          <a:lstStyle/>
          <a:p>
            <a:pPr marL="0" indent="0">
              <a:lnSpc>
                <a:spcPts val="2465"/>
              </a:lnSpc>
              <a:buNone/>
            </a:pPr>
            <a:r>
              <a:rPr lang="en-US" sz="1541" dirty="0">
                <a:solidFill>
                  <a:srgbClr val="E0D6DE"/>
                </a:solidFill>
                <a:latin typeface="Noto Sans TC" pitchFamily="34" charset="0"/>
                <a:ea typeface="Noto Sans TC" pitchFamily="34" charset="-122"/>
                <a:cs typeface="Noto Sans TC" pitchFamily="34" charset="-120"/>
              </a:rPr>
              <a:t>Personalized movie recommendation systems play a pivotal role in enhancing user experience and driving engagement. Future research focuses on addressing existing challenges and exploring novel approaches for improved recommendation accuracy and diversity.</a:t>
            </a:r>
            <a:endParaRPr lang="en-US" sz="1541" dirty="0"/>
          </a:p>
        </p:txBody>
      </p:sp>
      <p:pic>
        <p:nvPicPr>
          <p:cNvPr id="6" name="Image 1" descr="preencoded.png"/>
          <p:cNvPicPr>
            <a:picLocks noChangeAspect="1"/>
          </p:cNvPicPr>
          <p:nvPr/>
        </p:nvPicPr>
        <p:blipFill>
          <a:blip r:embed="rId4"/>
          <a:stretch>
            <a:fillRect/>
          </a:stretch>
        </p:blipFill>
        <p:spPr>
          <a:xfrm>
            <a:off x="845939" y="2438519"/>
            <a:ext cx="6322457" cy="3907512"/>
          </a:xfrm>
          <a:prstGeom prst="rect">
            <a:avLst/>
          </a:prstGeom>
        </p:spPr>
      </p:pic>
      <p:sp>
        <p:nvSpPr>
          <p:cNvPr id="7" name="Text 3"/>
          <p:cNvSpPr/>
          <p:nvPr/>
        </p:nvSpPr>
        <p:spPr>
          <a:xfrm>
            <a:off x="845939" y="6590586"/>
            <a:ext cx="3732371" cy="305633"/>
          </a:xfrm>
          <a:prstGeom prst="rect">
            <a:avLst/>
          </a:prstGeom>
          <a:noFill/>
          <a:ln/>
        </p:spPr>
        <p:txBody>
          <a:bodyPr wrap="none" rtlCol="0" anchor="t"/>
          <a:lstStyle/>
          <a:p>
            <a:pPr marL="0" indent="0" algn="l">
              <a:lnSpc>
                <a:spcPts val="2407"/>
              </a:lnSpc>
              <a:buNone/>
            </a:pPr>
            <a:r>
              <a:rPr lang="en-US" sz="1926" b="1" dirty="0">
                <a:solidFill>
                  <a:srgbClr val="E0D6DE"/>
                </a:solidFill>
                <a:latin typeface="Sora" pitchFamily="34" charset="0"/>
                <a:ea typeface="Sora" pitchFamily="34" charset="-122"/>
                <a:cs typeface="Sora" pitchFamily="34" charset="-120"/>
              </a:rPr>
              <a:t>Real-Time Recommendations</a:t>
            </a:r>
            <a:endParaRPr lang="en-US" sz="1926" dirty="0"/>
          </a:p>
        </p:txBody>
      </p:sp>
      <p:sp>
        <p:nvSpPr>
          <p:cNvPr id="8" name="Text 4"/>
          <p:cNvSpPr/>
          <p:nvPr/>
        </p:nvSpPr>
        <p:spPr>
          <a:xfrm>
            <a:off x="845939" y="7013615"/>
            <a:ext cx="6322457" cy="625793"/>
          </a:xfrm>
          <a:prstGeom prst="rect">
            <a:avLst/>
          </a:prstGeom>
          <a:noFill/>
          <a:ln/>
        </p:spPr>
        <p:txBody>
          <a:bodyPr wrap="square" rtlCol="0" anchor="t"/>
          <a:lstStyle/>
          <a:p>
            <a:pPr marL="0" indent="0" algn="l">
              <a:lnSpc>
                <a:spcPts val="2465"/>
              </a:lnSpc>
              <a:buNone/>
            </a:pPr>
            <a:r>
              <a:rPr lang="en-US" sz="1541" dirty="0">
                <a:solidFill>
                  <a:srgbClr val="E0D6DE"/>
                </a:solidFill>
                <a:latin typeface="Noto Sans TC" pitchFamily="34" charset="0"/>
                <a:ea typeface="Noto Sans TC" pitchFamily="34" charset="-122"/>
                <a:cs typeface="Noto Sans TC" pitchFamily="34" charset="-120"/>
              </a:rPr>
              <a:t>Developing systems that provide dynamic recommendations based on real-time user activity and preferences.</a:t>
            </a:r>
            <a:endParaRPr lang="en-US" sz="1541" dirty="0"/>
          </a:p>
        </p:txBody>
      </p:sp>
      <p:pic>
        <p:nvPicPr>
          <p:cNvPr id="9" name="Image 2" descr="preencoded.png"/>
          <p:cNvPicPr>
            <a:picLocks noChangeAspect="1"/>
          </p:cNvPicPr>
          <p:nvPr/>
        </p:nvPicPr>
        <p:blipFill>
          <a:blip r:embed="rId5"/>
          <a:stretch>
            <a:fillRect/>
          </a:stretch>
        </p:blipFill>
        <p:spPr>
          <a:xfrm>
            <a:off x="7461885" y="2438519"/>
            <a:ext cx="6322457" cy="3907512"/>
          </a:xfrm>
          <a:prstGeom prst="rect">
            <a:avLst/>
          </a:prstGeom>
        </p:spPr>
      </p:pic>
      <p:sp>
        <p:nvSpPr>
          <p:cNvPr id="10" name="Text 5"/>
          <p:cNvSpPr/>
          <p:nvPr/>
        </p:nvSpPr>
        <p:spPr>
          <a:xfrm>
            <a:off x="7461885" y="6590586"/>
            <a:ext cx="3784640" cy="305633"/>
          </a:xfrm>
          <a:prstGeom prst="rect">
            <a:avLst/>
          </a:prstGeom>
          <a:noFill/>
          <a:ln/>
        </p:spPr>
        <p:txBody>
          <a:bodyPr wrap="none" rtlCol="0" anchor="t"/>
          <a:lstStyle/>
          <a:p>
            <a:pPr marL="0" indent="0" algn="l">
              <a:lnSpc>
                <a:spcPts val="2407"/>
              </a:lnSpc>
              <a:buNone/>
            </a:pPr>
            <a:r>
              <a:rPr lang="en-US" sz="1926" b="1" dirty="0">
                <a:solidFill>
                  <a:srgbClr val="E0D6DE"/>
                </a:solidFill>
                <a:latin typeface="Sora" pitchFamily="34" charset="0"/>
                <a:ea typeface="Sora" pitchFamily="34" charset="-122"/>
                <a:cs typeface="Sora" pitchFamily="34" charset="-120"/>
              </a:rPr>
              <a:t>Immersive Recommendations</a:t>
            </a:r>
            <a:endParaRPr lang="en-US" sz="1926" dirty="0"/>
          </a:p>
        </p:txBody>
      </p:sp>
      <p:sp>
        <p:nvSpPr>
          <p:cNvPr id="11" name="Text 6"/>
          <p:cNvSpPr/>
          <p:nvPr/>
        </p:nvSpPr>
        <p:spPr>
          <a:xfrm>
            <a:off x="7461885" y="7013615"/>
            <a:ext cx="6322457" cy="625793"/>
          </a:xfrm>
          <a:prstGeom prst="rect">
            <a:avLst/>
          </a:prstGeom>
          <a:noFill/>
          <a:ln/>
        </p:spPr>
        <p:txBody>
          <a:bodyPr wrap="square" rtlCol="0" anchor="t"/>
          <a:lstStyle/>
          <a:p>
            <a:pPr marL="0" indent="0" algn="l">
              <a:lnSpc>
                <a:spcPts val="2465"/>
              </a:lnSpc>
              <a:buNone/>
            </a:pPr>
            <a:r>
              <a:rPr lang="en-US" sz="1541" dirty="0">
                <a:solidFill>
                  <a:srgbClr val="E0D6DE"/>
                </a:solidFill>
                <a:latin typeface="Noto Sans TC" pitchFamily="34" charset="0"/>
                <a:ea typeface="Noto Sans TC" pitchFamily="34" charset="-122"/>
                <a:cs typeface="Noto Sans TC" pitchFamily="34" charset="-120"/>
              </a:rPr>
              <a:t>Integrating recommendation systems into virtual reality and augmented reality platforms for enhanced user engagemen</a:t>
            </a:r>
            <a:endParaRPr lang="en-US" sz="1541"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2835235"/>
          </a:xfrm>
          <a:prstGeom prst="rect">
            <a:avLst/>
          </a:prstGeom>
        </p:spPr>
      </p:pic>
      <p:sp>
        <p:nvSpPr>
          <p:cNvPr id="5" name="Text 1"/>
          <p:cNvSpPr/>
          <p:nvPr/>
        </p:nvSpPr>
        <p:spPr>
          <a:xfrm>
            <a:off x="793790" y="5178028"/>
            <a:ext cx="5670590" cy="708779"/>
          </a:xfrm>
          <a:prstGeom prst="rect">
            <a:avLst/>
          </a:prstGeom>
          <a:noFill/>
          <a:ln/>
        </p:spPr>
        <p:txBody>
          <a:bodyPr wrap="none" rtlCol="0" anchor="t"/>
          <a:lstStyle/>
          <a:p>
            <a:pPr marL="0" indent="0">
              <a:lnSpc>
                <a:spcPts val="5581"/>
              </a:lnSpc>
              <a:buNone/>
            </a:pPr>
            <a:r>
              <a:rPr lang="en-US" sz="4465" dirty="0">
                <a:solidFill>
                  <a:srgbClr val="97B8FF"/>
                </a:solidFill>
                <a:latin typeface="Sora" pitchFamily="34" charset="0"/>
                <a:ea typeface="Sora" pitchFamily="34" charset="-122"/>
                <a:cs typeface="Sora" pitchFamily="34" charset="-120"/>
              </a:rPr>
              <a:t>THANK YOU</a:t>
            </a:r>
            <a:endParaRPr lang="en-US" sz="4465"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80190" y="2481739"/>
            <a:ext cx="5670590" cy="708779"/>
          </a:xfrm>
          <a:prstGeom prst="rect">
            <a:avLst/>
          </a:prstGeom>
          <a:noFill/>
          <a:ln/>
        </p:spPr>
        <p:txBody>
          <a:bodyPr wrap="none" rtlCol="0" anchor="t"/>
          <a:lstStyle/>
          <a:p>
            <a:pPr marL="0" indent="0">
              <a:lnSpc>
                <a:spcPts val="5581"/>
              </a:lnSpc>
              <a:buNone/>
            </a:pPr>
            <a:r>
              <a:rPr lang="en-US" sz="4465" dirty="0">
                <a:solidFill>
                  <a:srgbClr val="97B8FF"/>
                </a:solidFill>
                <a:latin typeface="Sora" pitchFamily="34" charset="0"/>
                <a:ea typeface="Sora" pitchFamily="34" charset="-122"/>
                <a:cs typeface="Sora" pitchFamily="34" charset="-120"/>
              </a:rPr>
              <a:t>Presented By :</a:t>
            </a:r>
            <a:endParaRPr lang="en-US" sz="4465" dirty="0"/>
          </a:p>
        </p:txBody>
      </p:sp>
      <p:sp>
        <p:nvSpPr>
          <p:cNvPr id="6" name="Text 2"/>
          <p:cNvSpPr/>
          <p:nvPr/>
        </p:nvSpPr>
        <p:spPr>
          <a:xfrm>
            <a:off x="6280190" y="3530679"/>
            <a:ext cx="7556421" cy="362903"/>
          </a:xfrm>
          <a:prstGeom prst="rect">
            <a:avLst/>
          </a:prstGeom>
          <a:noFill/>
          <a:ln/>
        </p:spPr>
        <p:txBody>
          <a:bodyPr wrap="non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Syeda Sanobar Ali - 22RA1A6673</a:t>
            </a:r>
            <a:endParaRPr lang="en-US" sz="1786" dirty="0"/>
          </a:p>
        </p:txBody>
      </p:sp>
      <p:sp>
        <p:nvSpPr>
          <p:cNvPr id="7" name="Text 3"/>
          <p:cNvSpPr/>
          <p:nvPr/>
        </p:nvSpPr>
        <p:spPr>
          <a:xfrm>
            <a:off x="6280190" y="4148733"/>
            <a:ext cx="7556421" cy="362903"/>
          </a:xfrm>
          <a:prstGeom prst="rect">
            <a:avLst/>
          </a:prstGeom>
          <a:noFill/>
          <a:ln/>
        </p:spPr>
        <p:txBody>
          <a:bodyPr wrap="non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Mukku Shiva Sai Ganesh - 22RA1A6677</a:t>
            </a:r>
            <a:endParaRPr lang="en-US" sz="1786" dirty="0"/>
          </a:p>
        </p:txBody>
      </p:sp>
      <p:sp>
        <p:nvSpPr>
          <p:cNvPr id="8" name="Text 4"/>
          <p:cNvSpPr/>
          <p:nvPr/>
        </p:nvSpPr>
        <p:spPr>
          <a:xfrm>
            <a:off x="6280190" y="4766786"/>
            <a:ext cx="7556421" cy="362903"/>
          </a:xfrm>
          <a:prstGeom prst="rect">
            <a:avLst/>
          </a:prstGeom>
          <a:noFill/>
          <a:ln/>
        </p:spPr>
        <p:txBody>
          <a:bodyPr wrap="non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Wasalwar Shiwam - 22RA1A6678</a:t>
            </a:r>
            <a:endParaRPr lang="en-US" sz="1786" dirty="0"/>
          </a:p>
        </p:txBody>
      </p:sp>
      <p:sp>
        <p:nvSpPr>
          <p:cNvPr id="9" name="Text 5"/>
          <p:cNvSpPr/>
          <p:nvPr/>
        </p:nvSpPr>
        <p:spPr>
          <a:xfrm>
            <a:off x="6280190" y="5384840"/>
            <a:ext cx="7556421" cy="362903"/>
          </a:xfrm>
          <a:prstGeom prst="rect">
            <a:avLst/>
          </a:prstGeom>
          <a:noFill/>
          <a:ln/>
        </p:spPr>
        <p:txBody>
          <a:bodyPr wrap="non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Boga Supriya - 22RA1A6683</a:t>
            </a:r>
            <a:endParaRPr lang="en-US" sz="1786"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93790" y="773311"/>
            <a:ext cx="7556421" cy="4891088"/>
          </a:xfrm>
          <a:prstGeom prst="rect">
            <a:avLst/>
          </a:prstGeom>
          <a:noFill/>
          <a:ln/>
        </p:spPr>
        <p:txBody>
          <a:bodyPr wrap="square" rtlCol="0" anchor="t"/>
          <a:lstStyle/>
          <a:p>
            <a:pPr marL="0" indent="0">
              <a:lnSpc>
                <a:spcPts val="7702"/>
              </a:lnSpc>
              <a:buNone/>
            </a:pPr>
            <a:r>
              <a:rPr lang="en-US" sz="6162" dirty="0">
                <a:solidFill>
                  <a:srgbClr val="97B8FF"/>
                </a:solidFill>
                <a:latin typeface="Sora" pitchFamily="34" charset="0"/>
                <a:ea typeface="Sora" pitchFamily="34" charset="-122"/>
                <a:cs typeface="Sora" pitchFamily="34" charset="-120"/>
              </a:rPr>
              <a:t>Personalized Movie Recommendations: Exploring the MovieLens Dataset</a:t>
            </a:r>
            <a:endParaRPr lang="en-US" sz="6162" dirty="0"/>
          </a:p>
        </p:txBody>
      </p:sp>
      <p:sp>
        <p:nvSpPr>
          <p:cNvPr id="6" name="Text 2"/>
          <p:cNvSpPr/>
          <p:nvPr/>
        </p:nvSpPr>
        <p:spPr>
          <a:xfrm>
            <a:off x="793790" y="6004560"/>
            <a:ext cx="7556421" cy="1451610"/>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Discover the world of personalized movie recommendations. Dive into the MovieLens dataset, a rich repository of user ratings and movie information, to unlock insights and build intelligent recommendation systems.</a:t>
            </a:r>
            <a:endParaRPr lang="en-US" sz="1786"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971FF8-3A94-44B8-81EE-D8234827D1E2}"/>
              </a:ext>
            </a:extLst>
          </p:cNvPr>
          <p:cNvSpPr txBox="1"/>
          <p:nvPr/>
        </p:nvSpPr>
        <p:spPr>
          <a:xfrm>
            <a:off x="4281543" y="817581"/>
            <a:ext cx="5228217" cy="830997"/>
          </a:xfrm>
          <a:prstGeom prst="rect">
            <a:avLst/>
          </a:prstGeom>
          <a:noFill/>
        </p:spPr>
        <p:txBody>
          <a:bodyPr wrap="square" rtlCol="0">
            <a:spAutoFit/>
          </a:bodyPr>
          <a:lstStyle/>
          <a:p>
            <a:pPr algn="ctr"/>
            <a:r>
              <a:rPr lang="en-US" sz="4800" dirty="0">
                <a:solidFill>
                  <a:schemeClr val="accent3"/>
                </a:solidFill>
              </a:rPr>
              <a:t>ABSTRACT</a:t>
            </a:r>
          </a:p>
        </p:txBody>
      </p:sp>
      <p:sp>
        <p:nvSpPr>
          <p:cNvPr id="3" name="TextBox 2">
            <a:extLst>
              <a:ext uri="{FF2B5EF4-FFF2-40B4-BE49-F238E27FC236}">
                <a16:creationId xmlns:a16="http://schemas.microsoft.com/office/drawing/2014/main" id="{611C3316-4D32-4761-8A62-43F46F68E526}"/>
              </a:ext>
            </a:extLst>
          </p:cNvPr>
          <p:cNvSpPr txBox="1"/>
          <p:nvPr/>
        </p:nvSpPr>
        <p:spPr>
          <a:xfrm>
            <a:off x="1039038" y="1796527"/>
            <a:ext cx="12128322" cy="5819887"/>
          </a:xfrm>
          <a:prstGeom prst="rect">
            <a:avLst/>
          </a:prstGeom>
          <a:noFill/>
        </p:spPr>
        <p:txBody>
          <a:bodyPr wrap="square" rtlCol="0">
            <a:spAutoFit/>
          </a:bodyPr>
          <a:lstStyle/>
          <a:p>
            <a:pPr algn="ctr"/>
            <a:r>
              <a:rPr lang="en-US" dirty="0"/>
              <a:t>The development of movie recommendation systems began in the late 1990s with the rise of e-commerce platforms and streaming services. Early methods relied heavily on collaborative filtering, where recommendations were based on user behavior and preferences. In the past, movie recommendations were often made by friends, family, or through movie critics and television programs. People relied on word-of-mouth, printed reviews, and televised recommendations to decide what movies to watch. The traditional system of movie recommendations was limited by a lack of personalization and scalability. It relied heavily on subjective opinions and could not cater to the unique tastes and preferences of individual users, often leading to unsatisfactory movie choices. The motivation behind developing machine learning-based movie recommendation systems is to provide personalized, accurate, and scalable recommendations that enhance user satisfaction and engagement. By leveraging vast amounts of data, these systems can uncover patterns and preferences that are not immediately apparent, offering a more tailored viewing experience. The proposed system for movie recommendations leverages advanced machine learning techniques to provide personalized suggestions. It integrates collaborative filtering, content-based filtering, and hybrid models to analyze user data and predict preferences. Collaborative filtering identifies patterns in user behavior by comparing the preferences of similar users, while content-based filtering analyzes movie attributes such as genre, actors, and directors to match user interests. A hybrid model combines these approaches to enhance recommendation accuracy. User interactions, such as viewing history, ratings, and search queries, are continuously collected and processed. Machine learning algorithms, including matrix factorization and deep learning, are employed to detect latent factors and complex patterns within the data. These models are trained and fine-tuned to improve over time, adapting to evolving user tastes. The system can also incorporate additional data sources, such as social media activity and demographic information, to further refine recommendations. By providing a seamless and personalized viewing experience, this approach enhances user satisfaction and engagement on streaming platforms like Netflix and Amazon Prime.</a:t>
            </a:r>
          </a:p>
        </p:txBody>
      </p:sp>
    </p:spTree>
    <p:extLst>
      <p:ext uri="{BB962C8B-B14F-4D97-AF65-F5344CB8AC3E}">
        <p14:creationId xmlns:p14="http://schemas.microsoft.com/office/powerpoint/2010/main" val="4288247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txBody>
          <a:bodyPr/>
          <a:lstStyle/>
          <a:p>
            <a:endParaRPr lang="en-IN"/>
          </a:p>
        </p:txBody>
      </p:sp>
      <p:sp>
        <p:nvSpPr>
          <p:cNvPr id="4" name="Text 1"/>
          <p:cNvSpPr/>
          <p:nvPr/>
        </p:nvSpPr>
        <p:spPr>
          <a:xfrm>
            <a:off x="793790" y="1992749"/>
            <a:ext cx="9451538" cy="708779"/>
          </a:xfrm>
          <a:prstGeom prst="rect">
            <a:avLst/>
          </a:prstGeom>
          <a:noFill/>
          <a:ln/>
        </p:spPr>
        <p:txBody>
          <a:bodyPr wrap="none" rtlCol="0" anchor="t"/>
          <a:lstStyle/>
          <a:p>
            <a:pPr marL="0" indent="0">
              <a:lnSpc>
                <a:spcPts val="5581"/>
              </a:lnSpc>
              <a:buNone/>
            </a:pPr>
            <a:r>
              <a:rPr lang="en-US" sz="4465" dirty="0">
                <a:solidFill>
                  <a:srgbClr val="97B8FF"/>
                </a:solidFill>
                <a:latin typeface="Sora" pitchFamily="34" charset="0"/>
                <a:ea typeface="Sora" pitchFamily="34" charset="-122"/>
                <a:cs typeface="Sora" pitchFamily="34" charset="-120"/>
              </a:rPr>
              <a:t>Exploring the MovieLens Dataset</a:t>
            </a:r>
            <a:endParaRPr lang="en-US" sz="4465" dirty="0"/>
          </a:p>
        </p:txBody>
      </p:sp>
      <p:sp>
        <p:nvSpPr>
          <p:cNvPr id="5" name="Text 2"/>
          <p:cNvSpPr/>
          <p:nvPr/>
        </p:nvSpPr>
        <p:spPr>
          <a:xfrm>
            <a:off x="793790" y="3155156"/>
            <a:ext cx="13042821" cy="725805"/>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The MovieLens dataset is a treasure trove of data for building recommendation systems. It contains millions of user ratings for thousands of movies, providing a comprehensive picture of user preferences.</a:t>
            </a:r>
            <a:endParaRPr lang="en-US" sz="1786" dirty="0"/>
          </a:p>
        </p:txBody>
      </p:sp>
      <p:sp>
        <p:nvSpPr>
          <p:cNvPr id="6" name="Text 3"/>
          <p:cNvSpPr/>
          <p:nvPr/>
        </p:nvSpPr>
        <p:spPr>
          <a:xfrm>
            <a:off x="793790" y="4362926"/>
            <a:ext cx="2835235" cy="354330"/>
          </a:xfrm>
          <a:prstGeom prst="rect">
            <a:avLst/>
          </a:prstGeom>
          <a:noFill/>
          <a:ln/>
        </p:spPr>
        <p:txBody>
          <a:bodyPr wrap="none" rtlCol="0" anchor="t"/>
          <a:lstStyle/>
          <a:p>
            <a:pPr marL="0" indent="0">
              <a:lnSpc>
                <a:spcPts val="2791"/>
              </a:lnSpc>
              <a:buNone/>
            </a:pPr>
            <a:r>
              <a:rPr lang="en-US" sz="2233" b="1" dirty="0">
                <a:solidFill>
                  <a:srgbClr val="97B8FF"/>
                </a:solidFill>
                <a:latin typeface="Sora" pitchFamily="34" charset="0"/>
                <a:ea typeface="Sora" pitchFamily="34" charset="-122"/>
                <a:cs typeface="Sora" pitchFamily="34" charset="-120"/>
              </a:rPr>
              <a:t>User Ratings</a:t>
            </a:r>
            <a:endParaRPr lang="en-US" sz="2233" dirty="0"/>
          </a:p>
        </p:txBody>
      </p:sp>
      <p:sp>
        <p:nvSpPr>
          <p:cNvPr id="7" name="Text 4"/>
          <p:cNvSpPr/>
          <p:nvPr/>
        </p:nvSpPr>
        <p:spPr>
          <a:xfrm>
            <a:off x="793790" y="4944070"/>
            <a:ext cx="3978116" cy="1088708"/>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The dataset includes user ratings for movies, typically on a scale of 1 to 5 stars.</a:t>
            </a:r>
            <a:endParaRPr lang="en-US" sz="1786" dirty="0"/>
          </a:p>
        </p:txBody>
      </p:sp>
      <p:sp>
        <p:nvSpPr>
          <p:cNvPr id="8" name="Text 5"/>
          <p:cNvSpPr/>
          <p:nvPr/>
        </p:nvSpPr>
        <p:spPr>
          <a:xfrm>
            <a:off x="5332928" y="4362926"/>
            <a:ext cx="2835235" cy="354330"/>
          </a:xfrm>
          <a:prstGeom prst="rect">
            <a:avLst/>
          </a:prstGeom>
          <a:noFill/>
          <a:ln/>
        </p:spPr>
        <p:txBody>
          <a:bodyPr wrap="none" rtlCol="0" anchor="t"/>
          <a:lstStyle/>
          <a:p>
            <a:pPr marL="0" indent="0">
              <a:lnSpc>
                <a:spcPts val="2791"/>
              </a:lnSpc>
              <a:buNone/>
            </a:pPr>
            <a:r>
              <a:rPr lang="en-US" sz="2233" b="1" dirty="0">
                <a:solidFill>
                  <a:srgbClr val="97B8FF"/>
                </a:solidFill>
                <a:latin typeface="Sora" pitchFamily="34" charset="0"/>
                <a:ea typeface="Sora" pitchFamily="34" charset="-122"/>
                <a:cs typeface="Sora" pitchFamily="34" charset="-120"/>
              </a:rPr>
              <a:t>Movie Metadata</a:t>
            </a:r>
            <a:endParaRPr lang="en-US" sz="2233" dirty="0"/>
          </a:p>
        </p:txBody>
      </p:sp>
      <p:sp>
        <p:nvSpPr>
          <p:cNvPr id="9" name="Text 6"/>
          <p:cNvSpPr/>
          <p:nvPr/>
        </p:nvSpPr>
        <p:spPr>
          <a:xfrm>
            <a:off x="5332928" y="4944070"/>
            <a:ext cx="3978116" cy="1088708"/>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Movie information, such as title, genre, director, and release year, is included for comprehensive analysis.</a:t>
            </a:r>
            <a:endParaRPr lang="en-US" sz="1786" dirty="0"/>
          </a:p>
        </p:txBody>
      </p:sp>
      <p:sp>
        <p:nvSpPr>
          <p:cNvPr id="10" name="Text 7"/>
          <p:cNvSpPr/>
          <p:nvPr/>
        </p:nvSpPr>
        <p:spPr>
          <a:xfrm>
            <a:off x="9872067" y="4362926"/>
            <a:ext cx="2893219" cy="354330"/>
          </a:xfrm>
          <a:prstGeom prst="rect">
            <a:avLst/>
          </a:prstGeom>
          <a:noFill/>
          <a:ln/>
        </p:spPr>
        <p:txBody>
          <a:bodyPr wrap="none" rtlCol="0" anchor="t"/>
          <a:lstStyle/>
          <a:p>
            <a:pPr marL="0" indent="0">
              <a:lnSpc>
                <a:spcPts val="2791"/>
              </a:lnSpc>
              <a:buNone/>
            </a:pPr>
            <a:r>
              <a:rPr lang="en-US" sz="2233" b="1" dirty="0">
                <a:solidFill>
                  <a:srgbClr val="97B8FF"/>
                </a:solidFill>
                <a:latin typeface="Sora" pitchFamily="34" charset="0"/>
                <a:ea typeface="Sora" pitchFamily="34" charset="-122"/>
                <a:cs typeface="Sora" pitchFamily="34" charset="-120"/>
              </a:rPr>
              <a:t>User Demographics</a:t>
            </a:r>
            <a:endParaRPr lang="en-US" sz="2233" dirty="0"/>
          </a:p>
        </p:txBody>
      </p:sp>
      <p:sp>
        <p:nvSpPr>
          <p:cNvPr id="11" name="Text 8"/>
          <p:cNvSpPr/>
          <p:nvPr/>
        </p:nvSpPr>
        <p:spPr>
          <a:xfrm>
            <a:off x="9872067" y="4944070"/>
            <a:ext cx="3978116" cy="1088708"/>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Limited user demographics, such as age and gender, can provide valuable insights into user preferences.</a:t>
            </a:r>
            <a:endParaRPr lang="en-US" sz="1786"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505"/>
          </a:xfrm>
          <a:prstGeom prst="rect">
            <a:avLst/>
          </a:prstGeom>
          <a:solidFill>
            <a:srgbClr val="07070C"/>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31505"/>
          </a:xfrm>
          <a:prstGeom prst="rect">
            <a:avLst/>
          </a:prstGeom>
        </p:spPr>
      </p:pic>
      <p:sp>
        <p:nvSpPr>
          <p:cNvPr id="5" name="Text 1"/>
          <p:cNvSpPr/>
          <p:nvPr/>
        </p:nvSpPr>
        <p:spPr>
          <a:xfrm>
            <a:off x="6271498" y="616863"/>
            <a:ext cx="7573804" cy="2102763"/>
          </a:xfrm>
          <a:prstGeom prst="rect">
            <a:avLst/>
          </a:prstGeom>
          <a:noFill/>
          <a:ln/>
        </p:spPr>
        <p:txBody>
          <a:bodyPr wrap="square" rtlCol="0" anchor="t"/>
          <a:lstStyle/>
          <a:p>
            <a:pPr marL="0" indent="0">
              <a:lnSpc>
                <a:spcPts val="5520"/>
              </a:lnSpc>
              <a:buNone/>
            </a:pPr>
            <a:r>
              <a:rPr lang="en-US" sz="4416" dirty="0">
                <a:solidFill>
                  <a:srgbClr val="97B8FF"/>
                </a:solidFill>
                <a:latin typeface="Sora" pitchFamily="34" charset="0"/>
                <a:ea typeface="Sora" pitchFamily="34" charset="-122"/>
                <a:cs typeface="Sora" pitchFamily="34" charset="-120"/>
              </a:rPr>
              <a:t>What are recommendations Systems?</a:t>
            </a:r>
            <a:endParaRPr lang="en-US" sz="4416" dirty="0"/>
          </a:p>
        </p:txBody>
      </p:sp>
      <p:sp>
        <p:nvSpPr>
          <p:cNvPr id="6" name="Text 2"/>
          <p:cNvSpPr/>
          <p:nvPr/>
        </p:nvSpPr>
        <p:spPr>
          <a:xfrm>
            <a:off x="6271498" y="3056096"/>
            <a:ext cx="7573804" cy="2153126"/>
          </a:xfrm>
          <a:prstGeom prst="rect">
            <a:avLst/>
          </a:prstGeom>
          <a:noFill/>
          <a:ln/>
        </p:spPr>
        <p:txBody>
          <a:bodyPr wrap="square" rtlCol="0" anchor="t"/>
          <a:lstStyle/>
          <a:p>
            <a:pPr marL="0" indent="0">
              <a:lnSpc>
                <a:spcPts val="2826"/>
              </a:lnSpc>
              <a:buNone/>
            </a:pPr>
            <a:r>
              <a:rPr lang="en-US" sz="1766" dirty="0">
                <a:solidFill>
                  <a:srgbClr val="E0D6DE"/>
                </a:solidFill>
                <a:latin typeface="Noto Sans TC" pitchFamily="34" charset="0"/>
                <a:ea typeface="Noto Sans TC" pitchFamily="34" charset="-122"/>
                <a:cs typeface="Noto Sans TC" pitchFamily="34" charset="-120"/>
              </a:rPr>
              <a:t>Recommender systems are the systems that are designed to recommend things to the user based on many different factors. These systems predict the most likely product that the users are most likely to purchase and are of interest to. Companies like Netflix, Amazon, etc. use recommender systems to help their users to identify the correct product or movies for them.</a:t>
            </a:r>
            <a:endParaRPr lang="en-US" sz="1766" dirty="0"/>
          </a:p>
        </p:txBody>
      </p:sp>
      <p:sp>
        <p:nvSpPr>
          <p:cNvPr id="7" name="Text 3"/>
          <p:cNvSpPr/>
          <p:nvPr/>
        </p:nvSpPr>
        <p:spPr>
          <a:xfrm>
            <a:off x="6271498" y="5461516"/>
            <a:ext cx="7573804" cy="2153126"/>
          </a:xfrm>
          <a:prstGeom prst="rect">
            <a:avLst/>
          </a:prstGeom>
          <a:noFill/>
          <a:ln/>
        </p:spPr>
        <p:txBody>
          <a:bodyPr wrap="square" rtlCol="0" anchor="t"/>
          <a:lstStyle/>
          <a:p>
            <a:pPr marL="0" indent="0" algn="l">
              <a:lnSpc>
                <a:spcPts val="2826"/>
              </a:lnSpc>
              <a:buNone/>
            </a:pPr>
            <a:r>
              <a:rPr lang="en-US" sz="1766" dirty="0">
                <a:solidFill>
                  <a:srgbClr val="E0D6DE"/>
                </a:solidFill>
                <a:latin typeface="Noto Sans TC" pitchFamily="34" charset="0"/>
                <a:ea typeface="Noto Sans TC" pitchFamily="34" charset="-122"/>
                <a:cs typeface="Noto Sans TC" pitchFamily="34" charset="-120"/>
              </a:rPr>
              <a:t>The recommender system deals with a large volume of information present by filtering the most important information based on the data provided by a user and other factors that take care of the user’s preference and interest. It finds out the match between user and item and imputes the similarities between users and items for recommendation.</a:t>
            </a:r>
            <a:endParaRPr lang="en-US" sz="1766"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73314" y="2045018"/>
            <a:ext cx="5027652" cy="4139446"/>
          </a:xfrm>
          <a:prstGeom prst="rect">
            <a:avLst/>
          </a:prstGeom>
        </p:spPr>
      </p:pic>
      <p:sp>
        <p:nvSpPr>
          <p:cNvPr id="6" name="Text 1"/>
          <p:cNvSpPr/>
          <p:nvPr/>
        </p:nvSpPr>
        <p:spPr>
          <a:xfrm>
            <a:off x="642223" y="1084421"/>
            <a:ext cx="7771090" cy="573405"/>
          </a:xfrm>
          <a:prstGeom prst="rect">
            <a:avLst/>
          </a:prstGeom>
          <a:noFill/>
          <a:ln/>
        </p:spPr>
        <p:txBody>
          <a:bodyPr wrap="none" rtlCol="0" anchor="t"/>
          <a:lstStyle/>
          <a:p>
            <a:pPr marL="0" indent="0">
              <a:lnSpc>
                <a:spcPts val="4515"/>
              </a:lnSpc>
              <a:buNone/>
            </a:pPr>
            <a:r>
              <a:rPr lang="en-US" sz="3612" dirty="0">
                <a:solidFill>
                  <a:srgbClr val="97B8FF"/>
                </a:solidFill>
                <a:latin typeface="Sora" pitchFamily="34" charset="0"/>
                <a:ea typeface="Sora" pitchFamily="34" charset="-122"/>
                <a:cs typeface="Sora" pitchFamily="34" charset="-120"/>
              </a:rPr>
              <a:t>Data Preprocessing and Cleaning</a:t>
            </a:r>
            <a:endParaRPr lang="en-US" sz="3612" dirty="0"/>
          </a:p>
        </p:txBody>
      </p:sp>
      <p:sp>
        <p:nvSpPr>
          <p:cNvPr id="7" name="Text 2"/>
          <p:cNvSpPr/>
          <p:nvPr/>
        </p:nvSpPr>
        <p:spPr>
          <a:xfrm>
            <a:off x="642223" y="1932980"/>
            <a:ext cx="7859554" cy="586978"/>
          </a:xfrm>
          <a:prstGeom prst="rect">
            <a:avLst/>
          </a:prstGeom>
          <a:noFill/>
          <a:ln/>
        </p:spPr>
        <p:txBody>
          <a:bodyPr wrap="square" rtlCol="0" anchor="t"/>
          <a:lstStyle/>
          <a:p>
            <a:pPr marL="0" indent="0">
              <a:lnSpc>
                <a:spcPts val="2312"/>
              </a:lnSpc>
              <a:buNone/>
            </a:pPr>
            <a:r>
              <a:rPr lang="en-US" sz="1445" dirty="0">
                <a:solidFill>
                  <a:srgbClr val="E0D6DE"/>
                </a:solidFill>
                <a:latin typeface="Noto Sans TC" pitchFamily="34" charset="0"/>
                <a:ea typeface="Noto Sans TC" pitchFamily="34" charset="-122"/>
                <a:cs typeface="Noto Sans TC" pitchFamily="34" charset="-120"/>
              </a:rPr>
              <a:t>Before embarking on building a recommendation system, meticulous data preprocessing is crucial. This step ensures data quality, consistency, and prepares the dataset for analysis.</a:t>
            </a:r>
            <a:endParaRPr lang="en-US" sz="1445" dirty="0"/>
          </a:p>
        </p:txBody>
      </p:sp>
      <p:sp>
        <p:nvSpPr>
          <p:cNvPr id="8" name="Shape 3"/>
          <p:cNvSpPr/>
          <p:nvPr/>
        </p:nvSpPr>
        <p:spPr>
          <a:xfrm>
            <a:off x="710982" y="2932628"/>
            <a:ext cx="412790" cy="412790"/>
          </a:xfrm>
          <a:prstGeom prst="roundRect">
            <a:avLst>
              <a:gd name="adj" fmla="val 8002"/>
            </a:avLst>
          </a:prstGeom>
          <a:solidFill>
            <a:srgbClr val="26262B"/>
          </a:solidFill>
          <a:ln/>
        </p:spPr>
        <p:txBody>
          <a:bodyPr/>
          <a:lstStyle/>
          <a:p>
            <a:endParaRPr lang="en-IN"/>
          </a:p>
        </p:txBody>
      </p:sp>
      <p:sp>
        <p:nvSpPr>
          <p:cNvPr id="9" name="Text 4"/>
          <p:cNvSpPr/>
          <p:nvPr/>
        </p:nvSpPr>
        <p:spPr>
          <a:xfrm>
            <a:off x="859095" y="3001327"/>
            <a:ext cx="116443" cy="275273"/>
          </a:xfrm>
          <a:prstGeom prst="rect">
            <a:avLst/>
          </a:prstGeom>
          <a:noFill/>
          <a:ln/>
        </p:spPr>
        <p:txBody>
          <a:bodyPr wrap="none" rtlCol="0" anchor="t"/>
          <a:lstStyle/>
          <a:p>
            <a:pPr marL="0" indent="0" algn="ctr">
              <a:lnSpc>
                <a:spcPts val="2167"/>
              </a:lnSpc>
              <a:buNone/>
            </a:pPr>
            <a:r>
              <a:rPr lang="en-US" sz="2167" dirty="0">
                <a:solidFill>
                  <a:srgbClr val="E0D6DE"/>
                </a:solidFill>
                <a:latin typeface="Sora" pitchFamily="34" charset="0"/>
                <a:ea typeface="Sora" pitchFamily="34" charset="-122"/>
                <a:cs typeface="Sora" pitchFamily="34" charset="-120"/>
              </a:rPr>
              <a:t>1</a:t>
            </a:r>
            <a:endParaRPr lang="en-US" sz="2167" dirty="0"/>
          </a:p>
        </p:txBody>
      </p:sp>
      <p:sp>
        <p:nvSpPr>
          <p:cNvPr id="10" name="Text 5"/>
          <p:cNvSpPr/>
          <p:nvPr/>
        </p:nvSpPr>
        <p:spPr>
          <a:xfrm>
            <a:off x="1926550" y="2909768"/>
            <a:ext cx="2670691" cy="286703"/>
          </a:xfrm>
          <a:prstGeom prst="rect">
            <a:avLst/>
          </a:prstGeom>
          <a:noFill/>
          <a:ln/>
        </p:spPr>
        <p:txBody>
          <a:bodyPr wrap="none" rtlCol="0" anchor="t"/>
          <a:lstStyle/>
          <a:p>
            <a:pPr marL="0" indent="0" algn="l">
              <a:lnSpc>
                <a:spcPts val="2258"/>
              </a:lnSpc>
              <a:buNone/>
            </a:pPr>
            <a:r>
              <a:rPr lang="en-US" sz="1806" b="1" dirty="0">
                <a:solidFill>
                  <a:srgbClr val="E0D6DE"/>
                </a:solidFill>
                <a:latin typeface="Sora" pitchFamily="34" charset="0"/>
                <a:ea typeface="Sora" pitchFamily="34" charset="-122"/>
                <a:cs typeface="Sora" pitchFamily="34" charset="-120"/>
              </a:rPr>
              <a:t>Handling Missing Data</a:t>
            </a:r>
            <a:endParaRPr lang="en-US" sz="1806" dirty="0"/>
          </a:p>
        </p:txBody>
      </p:sp>
      <p:sp>
        <p:nvSpPr>
          <p:cNvPr id="11" name="Text 6"/>
          <p:cNvSpPr/>
          <p:nvPr/>
        </p:nvSpPr>
        <p:spPr>
          <a:xfrm>
            <a:off x="1926550" y="3306485"/>
            <a:ext cx="6575227" cy="586978"/>
          </a:xfrm>
          <a:prstGeom prst="rect">
            <a:avLst/>
          </a:prstGeom>
          <a:noFill/>
          <a:ln/>
        </p:spPr>
        <p:txBody>
          <a:bodyPr wrap="square" rtlCol="0" anchor="t"/>
          <a:lstStyle/>
          <a:p>
            <a:pPr marL="0" indent="0" algn="l">
              <a:lnSpc>
                <a:spcPts val="2312"/>
              </a:lnSpc>
              <a:buNone/>
            </a:pPr>
            <a:r>
              <a:rPr lang="en-US" sz="1445" dirty="0">
                <a:solidFill>
                  <a:srgbClr val="E0D6DE"/>
                </a:solidFill>
                <a:latin typeface="Noto Sans TC" pitchFamily="34" charset="0"/>
                <a:ea typeface="Noto Sans TC" pitchFamily="34" charset="-122"/>
                <a:cs typeface="Noto Sans TC" pitchFamily="34" charset="-120"/>
              </a:rPr>
              <a:t>Missing ratings can be addressed using techniques like imputation, replacing missing values with estimated values.</a:t>
            </a:r>
            <a:endParaRPr lang="en-US" sz="1445" dirty="0"/>
          </a:p>
        </p:txBody>
      </p:sp>
      <p:sp>
        <p:nvSpPr>
          <p:cNvPr id="12" name="Shape 7"/>
          <p:cNvSpPr/>
          <p:nvPr/>
        </p:nvSpPr>
        <p:spPr>
          <a:xfrm>
            <a:off x="710982" y="4466749"/>
            <a:ext cx="412790" cy="412790"/>
          </a:xfrm>
          <a:prstGeom prst="roundRect">
            <a:avLst>
              <a:gd name="adj" fmla="val 8002"/>
            </a:avLst>
          </a:prstGeom>
          <a:solidFill>
            <a:srgbClr val="26262B"/>
          </a:solidFill>
          <a:ln/>
        </p:spPr>
        <p:txBody>
          <a:bodyPr/>
          <a:lstStyle/>
          <a:p>
            <a:endParaRPr lang="en-IN"/>
          </a:p>
        </p:txBody>
      </p:sp>
      <p:sp>
        <p:nvSpPr>
          <p:cNvPr id="13" name="Text 8"/>
          <p:cNvSpPr/>
          <p:nvPr/>
        </p:nvSpPr>
        <p:spPr>
          <a:xfrm>
            <a:off x="831592" y="4535448"/>
            <a:ext cx="171450" cy="275273"/>
          </a:xfrm>
          <a:prstGeom prst="rect">
            <a:avLst/>
          </a:prstGeom>
          <a:noFill/>
          <a:ln/>
        </p:spPr>
        <p:txBody>
          <a:bodyPr wrap="none" rtlCol="0" anchor="t"/>
          <a:lstStyle/>
          <a:p>
            <a:pPr marL="0" indent="0" algn="ctr">
              <a:lnSpc>
                <a:spcPts val="2167"/>
              </a:lnSpc>
              <a:buNone/>
            </a:pPr>
            <a:r>
              <a:rPr lang="en-US" sz="2167" dirty="0">
                <a:solidFill>
                  <a:srgbClr val="E0D6DE"/>
                </a:solidFill>
                <a:latin typeface="Sora" pitchFamily="34" charset="0"/>
                <a:ea typeface="Sora" pitchFamily="34" charset="-122"/>
                <a:cs typeface="Sora" pitchFamily="34" charset="-120"/>
              </a:rPr>
              <a:t>2</a:t>
            </a:r>
            <a:endParaRPr lang="en-US" sz="2167" dirty="0"/>
          </a:p>
        </p:txBody>
      </p:sp>
      <p:sp>
        <p:nvSpPr>
          <p:cNvPr id="14" name="Text 9"/>
          <p:cNvSpPr/>
          <p:nvPr/>
        </p:nvSpPr>
        <p:spPr>
          <a:xfrm>
            <a:off x="1926550" y="4443889"/>
            <a:ext cx="2296001" cy="286703"/>
          </a:xfrm>
          <a:prstGeom prst="rect">
            <a:avLst/>
          </a:prstGeom>
          <a:noFill/>
          <a:ln/>
        </p:spPr>
        <p:txBody>
          <a:bodyPr wrap="none" rtlCol="0" anchor="t"/>
          <a:lstStyle/>
          <a:p>
            <a:pPr marL="0" indent="0" algn="l">
              <a:lnSpc>
                <a:spcPts val="2258"/>
              </a:lnSpc>
              <a:buNone/>
            </a:pPr>
            <a:r>
              <a:rPr lang="en-US" sz="1806" b="1" dirty="0">
                <a:solidFill>
                  <a:srgbClr val="E0D6DE"/>
                </a:solidFill>
                <a:latin typeface="Sora" pitchFamily="34" charset="0"/>
                <a:ea typeface="Sora" pitchFamily="34" charset="-122"/>
                <a:cs typeface="Sora" pitchFamily="34" charset="-120"/>
              </a:rPr>
              <a:t>Data Normalization</a:t>
            </a:r>
            <a:endParaRPr lang="en-US" sz="1806" dirty="0"/>
          </a:p>
        </p:txBody>
      </p:sp>
      <p:sp>
        <p:nvSpPr>
          <p:cNvPr id="15" name="Text 10"/>
          <p:cNvSpPr/>
          <p:nvPr/>
        </p:nvSpPr>
        <p:spPr>
          <a:xfrm>
            <a:off x="1926550" y="4840605"/>
            <a:ext cx="6575227" cy="586978"/>
          </a:xfrm>
          <a:prstGeom prst="rect">
            <a:avLst/>
          </a:prstGeom>
          <a:noFill/>
          <a:ln/>
        </p:spPr>
        <p:txBody>
          <a:bodyPr wrap="square" rtlCol="0" anchor="t"/>
          <a:lstStyle/>
          <a:p>
            <a:pPr marL="0" indent="0" algn="l">
              <a:lnSpc>
                <a:spcPts val="2312"/>
              </a:lnSpc>
              <a:buNone/>
            </a:pPr>
            <a:r>
              <a:rPr lang="en-US" sz="1445" dirty="0">
                <a:solidFill>
                  <a:srgbClr val="E0D6DE"/>
                </a:solidFill>
                <a:latin typeface="Noto Sans TC" pitchFamily="34" charset="0"/>
                <a:ea typeface="Noto Sans TC" pitchFamily="34" charset="-122"/>
                <a:cs typeface="Noto Sans TC" pitchFamily="34" charset="-120"/>
              </a:rPr>
              <a:t>Scaling data to a common range, such as 0 to 1, can improve the performance of some algorithms.</a:t>
            </a:r>
            <a:endParaRPr lang="en-US" sz="1445" dirty="0"/>
          </a:p>
        </p:txBody>
      </p:sp>
      <p:sp>
        <p:nvSpPr>
          <p:cNvPr id="16" name="Shape 11"/>
          <p:cNvSpPr/>
          <p:nvPr/>
        </p:nvSpPr>
        <p:spPr>
          <a:xfrm>
            <a:off x="710982" y="6000869"/>
            <a:ext cx="412790" cy="412790"/>
          </a:xfrm>
          <a:prstGeom prst="roundRect">
            <a:avLst>
              <a:gd name="adj" fmla="val 8002"/>
            </a:avLst>
          </a:prstGeom>
          <a:solidFill>
            <a:srgbClr val="26262B"/>
          </a:solidFill>
          <a:ln/>
        </p:spPr>
        <p:txBody>
          <a:bodyPr/>
          <a:lstStyle/>
          <a:p>
            <a:endParaRPr lang="en-IN"/>
          </a:p>
        </p:txBody>
      </p:sp>
      <p:sp>
        <p:nvSpPr>
          <p:cNvPr id="17" name="Text 12"/>
          <p:cNvSpPr/>
          <p:nvPr/>
        </p:nvSpPr>
        <p:spPr>
          <a:xfrm>
            <a:off x="832068" y="6069568"/>
            <a:ext cx="170617" cy="275273"/>
          </a:xfrm>
          <a:prstGeom prst="rect">
            <a:avLst/>
          </a:prstGeom>
          <a:noFill/>
          <a:ln/>
        </p:spPr>
        <p:txBody>
          <a:bodyPr wrap="none" rtlCol="0" anchor="t"/>
          <a:lstStyle/>
          <a:p>
            <a:pPr marL="0" indent="0" algn="ctr">
              <a:lnSpc>
                <a:spcPts val="2167"/>
              </a:lnSpc>
              <a:buNone/>
            </a:pPr>
            <a:r>
              <a:rPr lang="en-US" sz="2167" dirty="0">
                <a:solidFill>
                  <a:srgbClr val="E0D6DE"/>
                </a:solidFill>
                <a:latin typeface="Sora" pitchFamily="34" charset="0"/>
                <a:ea typeface="Sora" pitchFamily="34" charset="-122"/>
                <a:cs typeface="Sora" pitchFamily="34" charset="-120"/>
              </a:rPr>
              <a:t>3</a:t>
            </a:r>
            <a:endParaRPr lang="en-US" sz="2167" dirty="0"/>
          </a:p>
        </p:txBody>
      </p:sp>
      <p:sp>
        <p:nvSpPr>
          <p:cNvPr id="18" name="Text 13"/>
          <p:cNvSpPr/>
          <p:nvPr/>
        </p:nvSpPr>
        <p:spPr>
          <a:xfrm>
            <a:off x="1926550" y="5978009"/>
            <a:ext cx="2293739" cy="286703"/>
          </a:xfrm>
          <a:prstGeom prst="rect">
            <a:avLst/>
          </a:prstGeom>
          <a:noFill/>
          <a:ln/>
        </p:spPr>
        <p:txBody>
          <a:bodyPr wrap="none" rtlCol="0" anchor="t"/>
          <a:lstStyle/>
          <a:p>
            <a:pPr marL="0" indent="0" algn="l">
              <a:lnSpc>
                <a:spcPts val="2258"/>
              </a:lnSpc>
              <a:buNone/>
            </a:pPr>
            <a:r>
              <a:rPr lang="en-US" sz="1806" b="1" dirty="0">
                <a:solidFill>
                  <a:srgbClr val="E0D6DE"/>
                </a:solidFill>
                <a:latin typeface="Sora" pitchFamily="34" charset="0"/>
                <a:ea typeface="Sora" pitchFamily="34" charset="-122"/>
                <a:cs typeface="Sora" pitchFamily="34" charset="-120"/>
              </a:rPr>
              <a:t>Outlier Detection</a:t>
            </a:r>
            <a:endParaRPr lang="en-US" sz="1806" dirty="0"/>
          </a:p>
        </p:txBody>
      </p:sp>
      <p:sp>
        <p:nvSpPr>
          <p:cNvPr id="19" name="Text 14"/>
          <p:cNvSpPr/>
          <p:nvPr/>
        </p:nvSpPr>
        <p:spPr>
          <a:xfrm>
            <a:off x="1926550" y="6374725"/>
            <a:ext cx="6575227" cy="586978"/>
          </a:xfrm>
          <a:prstGeom prst="rect">
            <a:avLst/>
          </a:prstGeom>
          <a:noFill/>
          <a:ln/>
        </p:spPr>
        <p:txBody>
          <a:bodyPr wrap="square" rtlCol="0" anchor="t"/>
          <a:lstStyle/>
          <a:p>
            <a:pPr marL="0" indent="0" algn="l">
              <a:lnSpc>
                <a:spcPts val="2312"/>
              </a:lnSpc>
              <a:buNone/>
            </a:pPr>
            <a:r>
              <a:rPr lang="en-US" sz="1445" dirty="0">
                <a:solidFill>
                  <a:srgbClr val="E0D6DE"/>
                </a:solidFill>
                <a:latin typeface="Noto Sans TC" pitchFamily="34" charset="0"/>
                <a:ea typeface="Noto Sans TC" pitchFamily="34" charset="-122"/>
                <a:cs typeface="Noto Sans TC" pitchFamily="34" charset="-120"/>
              </a:rPr>
              <a:t>Identify and remove extreme values that may distort the results of analysis, ensuring data accuracy.</a:t>
            </a:r>
            <a:endParaRPr lang="en-US" sz="1445"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83607" y="2607588"/>
            <a:ext cx="4919186" cy="3014424"/>
          </a:xfrm>
          <a:prstGeom prst="rect">
            <a:avLst/>
          </a:prstGeom>
        </p:spPr>
      </p:pic>
      <p:sp>
        <p:nvSpPr>
          <p:cNvPr id="6" name="Text 1"/>
          <p:cNvSpPr/>
          <p:nvPr/>
        </p:nvSpPr>
        <p:spPr>
          <a:xfrm>
            <a:off x="6280190" y="664488"/>
            <a:ext cx="7556421" cy="2126337"/>
          </a:xfrm>
          <a:prstGeom prst="rect">
            <a:avLst/>
          </a:prstGeom>
          <a:noFill/>
          <a:ln/>
        </p:spPr>
        <p:txBody>
          <a:bodyPr wrap="square" rtlCol="0" anchor="t"/>
          <a:lstStyle/>
          <a:p>
            <a:pPr marL="0" indent="0">
              <a:lnSpc>
                <a:spcPts val="5581"/>
              </a:lnSpc>
              <a:buNone/>
            </a:pPr>
            <a:r>
              <a:rPr lang="en-US" sz="4465" dirty="0">
                <a:solidFill>
                  <a:srgbClr val="97B8FF"/>
                </a:solidFill>
                <a:latin typeface="Sora" pitchFamily="34" charset="0"/>
                <a:ea typeface="Sora" pitchFamily="34" charset="-122"/>
                <a:cs typeface="Sora" pitchFamily="34" charset="-120"/>
              </a:rPr>
              <a:t>Types of  Recommendation Systems?</a:t>
            </a:r>
            <a:endParaRPr lang="en-US" sz="4465" dirty="0"/>
          </a:p>
        </p:txBody>
      </p:sp>
      <p:sp>
        <p:nvSpPr>
          <p:cNvPr id="7" name="Text 2"/>
          <p:cNvSpPr/>
          <p:nvPr/>
        </p:nvSpPr>
        <p:spPr>
          <a:xfrm>
            <a:off x="6643092" y="3130987"/>
            <a:ext cx="7193518" cy="2540318"/>
          </a:xfrm>
          <a:prstGeom prst="rect">
            <a:avLst/>
          </a:prstGeom>
          <a:noFill/>
          <a:ln/>
        </p:spPr>
        <p:txBody>
          <a:bodyPr wrap="square" rtlCol="0" anchor="t"/>
          <a:lstStyle/>
          <a:p>
            <a:pPr marL="342900" indent="-342900" algn="l">
              <a:lnSpc>
                <a:spcPts val="2858"/>
              </a:lnSpc>
              <a:buSzPct val="100000"/>
              <a:buFont typeface="+mj-lt"/>
              <a:buAutoNum type="arabicPeriod"/>
            </a:pPr>
            <a:r>
              <a:rPr lang="en-US" sz="1786" b="1" dirty="0">
                <a:solidFill>
                  <a:srgbClr val="E0D6DE"/>
                </a:solidFill>
                <a:latin typeface="Noto Sans TC" pitchFamily="34" charset="0"/>
                <a:ea typeface="Noto Sans TC" pitchFamily="34" charset="-122"/>
                <a:cs typeface="Noto Sans TC" pitchFamily="34" charset="-120"/>
              </a:rPr>
              <a:t>Content-Based Recommendation System :</a:t>
            </a:r>
            <a:r>
              <a:rPr lang="en-US" sz="1786" dirty="0">
                <a:solidFill>
                  <a:srgbClr val="E0D6DE"/>
                </a:solidFill>
                <a:latin typeface="Noto Sans TC" pitchFamily="34" charset="0"/>
                <a:ea typeface="Noto Sans TC" pitchFamily="34" charset="-122"/>
                <a:cs typeface="Noto Sans TC" pitchFamily="34" charset="-120"/>
              </a:rPr>
              <a:t> It is a type of recommendation system which works on the principle of similar content. If a user is watching a movie, then the system will check about other movies of similar content or the same genre of the movie the user is watching. There are various fundamentals attributes that are used to compute the similarity while checking about similar content.</a:t>
            </a:r>
            <a:endParaRPr lang="en-US" sz="1786" dirty="0"/>
          </a:p>
        </p:txBody>
      </p:sp>
      <p:sp>
        <p:nvSpPr>
          <p:cNvPr id="8" name="Text 3"/>
          <p:cNvSpPr/>
          <p:nvPr/>
        </p:nvSpPr>
        <p:spPr>
          <a:xfrm>
            <a:off x="6643092" y="5750600"/>
            <a:ext cx="7193518" cy="1814513"/>
          </a:xfrm>
          <a:prstGeom prst="rect">
            <a:avLst/>
          </a:prstGeom>
          <a:noFill/>
          <a:ln/>
        </p:spPr>
        <p:txBody>
          <a:bodyPr wrap="square" rtlCol="0" anchor="t"/>
          <a:lstStyle/>
          <a:p>
            <a:pPr marL="342900" indent="-342900" algn="l">
              <a:lnSpc>
                <a:spcPts val="2858"/>
              </a:lnSpc>
              <a:buSzPct val="100000"/>
              <a:buFont typeface="+mj-lt"/>
              <a:buAutoNum type="arabicPeriod" startAt="2"/>
            </a:pPr>
            <a:r>
              <a:rPr lang="en-US" sz="1786" b="1" dirty="0">
                <a:solidFill>
                  <a:srgbClr val="E0D6DE"/>
                </a:solidFill>
                <a:latin typeface="Noto Sans TC" pitchFamily="34" charset="0"/>
                <a:ea typeface="Noto Sans TC" pitchFamily="34" charset="-122"/>
                <a:cs typeface="Noto Sans TC" pitchFamily="34" charset="-120"/>
              </a:rPr>
              <a:t>Collaborative Filtering : </a:t>
            </a:r>
            <a:r>
              <a:rPr lang="en-US" sz="1786" dirty="0">
                <a:solidFill>
                  <a:srgbClr val="E0D6DE"/>
                </a:solidFill>
                <a:latin typeface="Noto Sans TC" pitchFamily="34" charset="0"/>
                <a:ea typeface="Noto Sans TC" pitchFamily="34" charset="-122"/>
                <a:cs typeface="Noto Sans TC" pitchFamily="34" charset="-120"/>
              </a:rPr>
              <a:t>It is considered to be one of the very smart recommender systems that work on the similarity between different users and also items that are widely used as an e-commerce website and also online movie websites. It checks about the taste of similar users and does recommendations.</a:t>
            </a:r>
            <a:endParaRPr lang="en-US" sz="1786"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71463" y="1999417"/>
            <a:ext cx="4943356" cy="4230767"/>
          </a:xfrm>
          <a:prstGeom prst="rect">
            <a:avLst/>
          </a:prstGeom>
        </p:spPr>
      </p:pic>
      <p:sp>
        <p:nvSpPr>
          <p:cNvPr id="6" name="Text 1"/>
          <p:cNvSpPr/>
          <p:nvPr/>
        </p:nvSpPr>
        <p:spPr>
          <a:xfrm>
            <a:off x="6246495" y="765215"/>
            <a:ext cx="7623810" cy="1357313"/>
          </a:xfrm>
          <a:prstGeom prst="rect">
            <a:avLst/>
          </a:prstGeom>
          <a:noFill/>
          <a:ln/>
        </p:spPr>
        <p:txBody>
          <a:bodyPr wrap="square" rtlCol="0" anchor="t"/>
          <a:lstStyle/>
          <a:p>
            <a:pPr marL="0" indent="0">
              <a:lnSpc>
                <a:spcPts val="5344"/>
              </a:lnSpc>
              <a:buNone/>
            </a:pPr>
            <a:r>
              <a:rPr lang="en-US" sz="4275" dirty="0">
                <a:solidFill>
                  <a:srgbClr val="97B8FF"/>
                </a:solidFill>
                <a:latin typeface="Sora" pitchFamily="34" charset="0"/>
                <a:ea typeface="Sora" pitchFamily="34" charset="-122"/>
                <a:cs typeface="Sora" pitchFamily="34" charset="-120"/>
              </a:rPr>
              <a:t>Collaborative Filtering Techniques</a:t>
            </a:r>
            <a:endParaRPr lang="en-US" sz="4275" dirty="0"/>
          </a:p>
        </p:txBody>
      </p:sp>
      <p:sp>
        <p:nvSpPr>
          <p:cNvPr id="7" name="Text 2"/>
          <p:cNvSpPr/>
          <p:nvPr/>
        </p:nvSpPr>
        <p:spPr>
          <a:xfrm>
            <a:off x="6246495" y="2448282"/>
            <a:ext cx="7623810" cy="1042273"/>
          </a:xfrm>
          <a:prstGeom prst="rect">
            <a:avLst/>
          </a:prstGeom>
          <a:noFill/>
          <a:ln/>
        </p:spPr>
        <p:txBody>
          <a:bodyPr wrap="square" rtlCol="0" anchor="t"/>
          <a:lstStyle/>
          <a:p>
            <a:pPr marL="0" indent="0">
              <a:lnSpc>
                <a:spcPts val="2736"/>
              </a:lnSpc>
              <a:buNone/>
            </a:pPr>
            <a:r>
              <a:rPr lang="en-US" sz="1710" dirty="0">
                <a:solidFill>
                  <a:srgbClr val="E0D6DE"/>
                </a:solidFill>
                <a:latin typeface="Noto Sans TC" pitchFamily="34" charset="0"/>
                <a:ea typeface="Noto Sans TC" pitchFamily="34" charset="-122"/>
                <a:cs typeface="Noto Sans TC" pitchFamily="34" charset="-120"/>
              </a:rPr>
              <a:t>Collaborative filtering techniques leverage user-item interactions to generate recommendations. They find users or items similar to a given user or item and recommend items based on their shared preferences.</a:t>
            </a:r>
            <a:endParaRPr lang="en-US" sz="1710" dirty="0"/>
          </a:p>
        </p:txBody>
      </p:sp>
      <p:sp>
        <p:nvSpPr>
          <p:cNvPr id="8" name="Shape 3"/>
          <p:cNvSpPr/>
          <p:nvPr/>
        </p:nvSpPr>
        <p:spPr>
          <a:xfrm>
            <a:off x="6246495" y="3979188"/>
            <a:ext cx="488633" cy="488633"/>
          </a:xfrm>
          <a:prstGeom prst="roundRect">
            <a:avLst>
              <a:gd name="adj" fmla="val 8000"/>
            </a:avLst>
          </a:prstGeom>
          <a:solidFill>
            <a:srgbClr val="26262B"/>
          </a:solidFill>
          <a:ln/>
        </p:spPr>
        <p:txBody>
          <a:bodyPr/>
          <a:lstStyle/>
          <a:p>
            <a:endParaRPr lang="en-IN"/>
          </a:p>
        </p:txBody>
      </p:sp>
      <p:sp>
        <p:nvSpPr>
          <p:cNvPr id="9" name="Text 4"/>
          <p:cNvSpPr/>
          <p:nvPr/>
        </p:nvSpPr>
        <p:spPr>
          <a:xfrm>
            <a:off x="6421874" y="4060627"/>
            <a:ext cx="137874" cy="325755"/>
          </a:xfrm>
          <a:prstGeom prst="rect">
            <a:avLst/>
          </a:prstGeom>
          <a:noFill/>
          <a:ln/>
        </p:spPr>
        <p:txBody>
          <a:bodyPr wrap="none" rtlCol="0" anchor="t"/>
          <a:lstStyle/>
          <a:p>
            <a:pPr marL="0" indent="0" algn="ctr">
              <a:lnSpc>
                <a:spcPts val="2565"/>
              </a:lnSpc>
              <a:buNone/>
            </a:pPr>
            <a:r>
              <a:rPr lang="en-US" sz="2565" dirty="0">
                <a:solidFill>
                  <a:srgbClr val="E0D6DE"/>
                </a:solidFill>
                <a:latin typeface="Sora" pitchFamily="34" charset="0"/>
                <a:ea typeface="Sora" pitchFamily="34" charset="-122"/>
                <a:cs typeface="Sora" pitchFamily="34" charset="-120"/>
              </a:rPr>
              <a:t>1</a:t>
            </a:r>
            <a:endParaRPr lang="en-US" sz="2565" dirty="0"/>
          </a:p>
        </p:txBody>
      </p:sp>
      <p:sp>
        <p:nvSpPr>
          <p:cNvPr id="10" name="Text 5"/>
          <p:cNvSpPr/>
          <p:nvPr/>
        </p:nvSpPr>
        <p:spPr>
          <a:xfrm>
            <a:off x="6952298" y="3979188"/>
            <a:ext cx="2879050" cy="339328"/>
          </a:xfrm>
          <a:prstGeom prst="rect">
            <a:avLst/>
          </a:prstGeom>
          <a:noFill/>
          <a:ln/>
        </p:spPr>
        <p:txBody>
          <a:bodyPr wrap="none" rtlCol="0" anchor="t"/>
          <a:lstStyle/>
          <a:p>
            <a:pPr marL="0" indent="0">
              <a:lnSpc>
                <a:spcPts val="2672"/>
              </a:lnSpc>
              <a:buNone/>
            </a:pPr>
            <a:r>
              <a:rPr lang="en-US" sz="2138" b="1" dirty="0">
                <a:solidFill>
                  <a:srgbClr val="E0D6DE"/>
                </a:solidFill>
                <a:latin typeface="Sora" pitchFamily="34" charset="0"/>
                <a:ea typeface="Sora" pitchFamily="34" charset="-122"/>
                <a:cs typeface="Sora" pitchFamily="34" charset="-120"/>
              </a:rPr>
              <a:t>User-Based Filtering</a:t>
            </a:r>
            <a:endParaRPr lang="en-US" sz="2138" dirty="0"/>
          </a:p>
        </p:txBody>
      </p:sp>
      <p:sp>
        <p:nvSpPr>
          <p:cNvPr id="11" name="Text 6"/>
          <p:cNvSpPr/>
          <p:nvPr/>
        </p:nvSpPr>
        <p:spPr>
          <a:xfrm>
            <a:off x="6952298" y="4448770"/>
            <a:ext cx="2997518" cy="1389698"/>
          </a:xfrm>
          <a:prstGeom prst="rect">
            <a:avLst/>
          </a:prstGeom>
          <a:noFill/>
          <a:ln/>
        </p:spPr>
        <p:txBody>
          <a:bodyPr wrap="square" rtlCol="0" anchor="t"/>
          <a:lstStyle/>
          <a:p>
            <a:pPr marL="0" indent="0">
              <a:lnSpc>
                <a:spcPts val="2736"/>
              </a:lnSpc>
              <a:buNone/>
            </a:pPr>
            <a:r>
              <a:rPr lang="en-US" sz="1710" dirty="0">
                <a:solidFill>
                  <a:srgbClr val="E0D6DE"/>
                </a:solidFill>
                <a:latin typeface="Noto Sans TC" pitchFamily="34" charset="0"/>
                <a:ea typeface="Noto Sans TC" pitchFamily="34" charset="-122"/>
                <a:cs typeface="Noto Sans TC" pitchFamily="34" charset="-120"/>
              </a:rPr>
              <a:t>This approach finds users with similar tastes and recommends items liked by those users.</a:t>
            </a:r>
            <a:endParaRPr lang="en-US" sz="1710" dirty="0"/>
          </a:p>
        </p:txBody>
      </p:sp>
      <p:sp>
        <p:nvSpPr>
          <p:cNvPr id="12" name="Shape 7"/>
          <p:cNvSpPr/>
          <p:nvPr/>
        </p:nvSpPr>
        <p:spPr>
          <a:xfrm>
            <a:off x="10166985" y="3979188"/>
            <a:ext cx="488633" cy="488633"/>
          </a:xfrm>
          <a:prstGeom prst="roundRect">
            <a:avLst>
              <a:gd name="adj" fmla="val 8000"/>
            </a:avLst>
          </a:prstGeom>
          <a:solidFill>
            <a:srgbClr val="26262B"/>
          </a:solidFill>
          <a:ln/>
        </p:spPr>
        <p:txBody>
          <a:bodyPr/>
          <a:lstStyle/>
          <a:p>
            <a:endParaRPr lang="en-IN"/>
          </a:p>
        </p:txBody>
      </p:sp>
      <p:sp>
        <p:nvSpPr>
          <p:cNvPr id="13" name="Text 8"/>
          <p:cNvSpPr/>
          <p:nvPr/>
        </p:nvSpPr>
        <p:spPr>
          <a:xfrm>
            <a:off x="10309741" y="4060627"/>
            <a:ext cx="203002" cy="325755"/>
          </a:xfrm>
          <a:prstGeom prst="rect">
            <a:avLst/>
          </a:prstGeom>
          <a:noFill/>
          <a:ln/>
        </p:spPr>
        <p:txBody>
          <a:bodyPr wrap="none" rtlCol="0" anchor="t"/>
          <a:lstStyle/>
          <a:p>
            <a:pPr marL="0" indent="0" algn="ctr">
              <a:lnSpc>
                <a:spcPts val="2565"/>
              </a:lnSpc>
              <a:buNone/>
            </a:pPr>
            <a:r>
              <a:rPr lang="en-US" sz="2565" dirty="0">
                <a:solidFill>
                  <a:srgbClr val="E0D6DE"/>
                </a:solidFill>
                <a:latin typeface="Sora" pitchFamily="34" charset="0"/>
                <a:ea typeface="Sora" pitchFamily="34" charset="-122"/>
                <a:cs typeface="Sora" pitchFamily="34" charset="-120"/>
              </a:rPr>
              <a:t>2</a:t>
            </a:r>
            <a:endParaRPr lang="en-US" sz="2565" dirty="0"/>
          </a:p>
        </p:txBody>
      </p:sp>
      <p:sp>
        <p:nvSpPr>
          <p:cNvPr id="14" name="Text 9"/>
          <p:cNvSpPr/>
          <p:nvPr/>
        </p:nvSpPr>
        <p:spPr>
          <a:xfrm>
            <a:off x="10872788" y="3979188"/>
            <a:ext cx="2879288" cy="339328"/>
          </a:xfrm>
          <a:prstGeom prst="rect">
            <a:avLst/>
          </a:prstGeom>
          <a:noFill/>
          <a:ln/>
        </p:spPr>
        <p:txBody>
          <a:bodyPr wrap="none" rtlCol="0" anchor="t"/>
          <a:lstStyle/>
          <a:p>
            <a:pPr marL="0" indent="0">
              <a:lnSpc>
                <a:spcPts val="2672"/>
              </a:lnSpc>
              <a:buNone/>
            </a:pPr>
            <a:r>
              <a:rPr lang="en-US" sz="2138" b="1" dirty="0">
                <a:solidFill>
                  <a:srgbClr val="E0D6DE"/>
                </a:solidFill>
                <a:latin typeface="Sora" pitchFamily="34" charset="0"/>
                <a:ea typeface="Sora" pitchFamily="34" charset="-122"/>
                <a:cs typeface="Sora" pitchFamily="34" charset="-120"/>
              </a:rPr>
              <a:t>Item-Based Filtering</a:t>
            </a:r>
            <a:endParaRPr lang="en-US" sz="2138" dirty="0"/>
          </a:p>
        </p:txBody>
      </p:sp>
      <p:sp>
        <p:nvSpPr>
          <p:cNvPr id="15" name="Text 10"/>
          <p:cNvSpPr/>
          <p:nvPr/>
        </p:nvSpPr>
        <p:spPr>
          <a:xfrm>
            <a:off x="10872788" y="4448770"/>
            <a:ext cx="2997518" cy="1389698"/>
          </a:xfrm>
          <a:prstGeom prst="rect">
            <a:avLst/>
          </a:prstGeom>
          <a:noFill/>
          <a:ln/>
        </p:spPr>
        <p:txBody>
          <a:bodyPr wrap="square" rtlCol="0" anchor="t"/>
          <a:lstStyle/>
          <a:p>
            <a:pPr marL="0" indent="0">
              <a:lnSpc>
                <a:spcPts val="2736"/>
              </a:lnSpc>
              <a:buNone/>
            </a:pPr>
            <a:r>
              <a:rPr lang="en-US" sz="1710" dirty="0">
                <a:solidFill>
                  <a:srgbClr val="E0D6DE"/>
                </a:solidFill>
                <a:latin typeface="Noto Sans TC" pitchFamily="34" charset="0"/>
                <a:ea typeface="Noto Sans TC" pitchFamily="34" charset="-122"/>
                <a:cs typeface="Noto Sans TC" pitchFamily="34" charset="-120"/>
              </a:rPr>
              <a:t>This approach identifies items similar to those a user has liked and recommends similar items.</a:t>
            </a:r>
            <a:endParaRPr lang="en-US" sz="1710" dirty="0"/>
          </a:p>
        </p:txBody>
      </p:sp>
      <p:sp>
        <p:nvSpPr>
          <p:cNvPr id="16" name="Shape 11"/>
          <p:cNvSpPr/>
          <p:nvPr/>
        </p:nvSpPr>
        <p:spPr>
          <a:xfrm>
            <a:off x="6246495" y="6299954"/>
            <a:ext cx="488633" cy="488633"/>
          </a:xfrm>
          <a:prstGeom prst="roundRect">
            <a:avLst>
              <a:gd name="adj" fmla="val 8000"/>
            </a:avLst>
          </a:prstGeom>
          <a:solidFill>
            <a:srgbClr val="26262B"/>
          </a:solidFill>
          <a:ln/>
        </p:spPr>
        <p:txBody>
          <a:bodyPr/>
          <a:lstStyle/>
          <a:p>
            <a:endParaRPr lang="en-IN"/>
          </a:p>
        </p:txBody>
      </p:sp>
      <p:sp>
        <p:nvSpPr>
          <p:cNvPr id="17" name="Text 12"/>
          <p:cNvSpPr/>
          <p:nvPr/>
        </p:nvSpPr>
        <p:spPr>
          <a:xfrm>
            <a:off x="6389727" y="6381393"/>
            <a:ext cx="202049" cy="325755"/>
          </a:xfrm>
          <a:prstGeom prst="rect">
            <a:avLst/>
          </a:prstGeom>
          <a:noFill/>
          <a:ln/>
        </p:spPr>
        <p:txBody>
          <a:bodyPr wrap="none" rtlCol="0" anchor="t"/>
          <a:lstStyle/>
          <a:p>
            <a:pPr marL="0" indent="0" algn="ctr">
              <a:lnSpc>
                <a:spcPts val="2565"/>
              </a:lnSpc>
              <a:buNone/>
            </a:pPr>
            <a:r>
              <a:rPr lang="en-US" sz="2565" dirty="0">
                <a:solidFill>
                  <a:srgbClr val="E0D6DE"/>
                </a:solidFill>
                <a:latin typeface="Sora" pitchFamily="34" charset="0"/>
                <a:ea typeface="Sora" pitchFamily="34" charset="-122"/>
                <a:cs typeface="Sora" pitchFamily="34" charset="-120"/>
              </a:rPr>
              <a:t>3</a:t>
            </a:r>
            <a:endParaRPr lang="en-US" sz="2565" dirty="0"/>
          </a:p>
        </p:txBody>
      </p:sp>
      <p:sp>
        <p:nvSpPr>
          <p:cNvPr id="18" name="Text 13"/>
          <p:cNvSpPr/>
          <p:nvPr/>
        </p:nvSpPr>
        <p:spPr>
          <a:xfrm>
            <a:off x="6952298" y="6299954"/>
            <a:ext cx="2814995" cy="339328"/>
          </a:xfrm>
          <a:prstGeom prst="rect">
            <a:avLst/>
          </a:prstGeom>
          <a:noFill/>
          <a:ln/>
        </p:spPr>
        <p:txBody>
          <a:bodyPr wrap="none" rtlCol="0" anchor="t"/>
          <a:lstStyle/>
          <a:p>
            <a:pPr marL="0" indent="0">
              <a:lnSpc>
                <a:spcPts val="2672"/>
              </a:lnSpc>
              <a:buNone/>
            </a:pPr>
            <a:r>
              <a:rPr lang="en-US" sz="2138" b="1" dirty="0">
                <a:solidFill>
                  <a:srgbClr val="E0D6DE"/>
                </a:solidFill>
                <a:latin typeface="Sora" pitchFamily="34" charset="0"/>
                <a:ea typeface="Sora" pitchFamily="34" charset="-122"/>
                <a:cs typeface="Sora" pitchFamily="34" charset="-120"/>
              </a:rPr>
              <a:t>Matrix Factorization</a:t>
            </a:r>
            <a:endParaRPr lang="en-US" sz="2138" dirty="0"/>
          </a:p>
        </p:txBody>
      </p:sp>
      <p:sp>
        <p:nvSpPr>
          <p:cNvPr id="19" name="Text 14"/>
          <p:cNvSpPr/>
          <p:nvPr/>
        </p:nvSpPr>
        <p:spPr>
          <a:xfrm>
            <a:off x="6952298" y="6769537"/>
            <a:ext cx="6918008" cy="694849"/>
          </a:xfrm>
          <a:prstGeom prst="rect">
            <a:avLst/>
          </a:prstGeom>
          <a:noFill/>
          <a:ln/>
        </p:spPr>
        <p:txBody>
          <a:bodyPr wrap="square" rtlCol="0" anchor="t"/>
          <a:lstStyle/>
          <a:p>
            <a:pPr marL="0" indent="0">
              <a:lnSpc>
                <a:spcPts val="2736"/>
              </a:lnSpc>
              <a:buNone/>
            </a:pPr>
            <a:r>
              <a:rPr lang="en-US" sz="1710" dirty="0">
                <a:solidFill>
                  <a:srgbClr val="E0D6DE"/>
                </a:solidFill>
                <a:latin typeface="Noto Sans TC" pitchFamily="34" charset="0"/>
                <a:ea typeface="Noto Sans TC" pitchFamily="34" charset="-122"/>
                <a:cs typeface="Noto Sans TC" pitchFamily="34" charset="-120"/>
              </a:rPr>
              <a:t>This technique decomposes a user-item rating matrix into latent factors representing user preferences and item characteristics.</a:t>
            </a:r>
            <a:endParaRPr lang="en-US" sz="1710" dirty="0"/>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33</TotalTime>
  <Words>1949</Words>
  <Application>Microsoft Office PowerPoint</Application>
  <PresentationFormat>Custom</PresentationFormat>
  <Paragraphs>130</Paragraphs>
  <Slides>19</Slides>
  <Notes>17</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27" baseType="lpstr">
      <vt:lpstr>Aptos</vt:lpstr>
      <vt:lpstr>Arial</vt:lpstr>
      <vt:lpstr>Calibri</vt:lpstr>
      <vt:lpstr>Calibri Light</vt:lpstr>
      <vt:lpstr>Noto Sans TC</vt:lpstr>
      <vt:lpstr>Sora</vt:lpstr>
      <vt:lpstr>Office Theme</vt:lpstr>
      <vt:lpstr>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syeda</cp:lastModifiedBy>
  <cp:revision>6</cp:revision>
  <dcterms:created xsi:type="dcterms:W3CDTF">2024-07-28T14:28:31Z</dcterms:created>
  <dcterms:modified xsi:type="dcterms:W3CDTF">2024-07-30T06:31:43Z</dcterms:modified>
</cp:coreProperties>
</file>